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10.jpg" ContentType="image/jpg"/>
  <Override PartName="/ppt/media/image11.jpg" ContentType="image/jpg"/>
  <Override PartName="/ppt/notesSlides/notesSlide1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8"/>
  </p:notesMasterIdLst>
  <p:sldIdLst>
    <p:sldId id="406" r:id="rId5"/>
    <p:sldId id="407" r:id="rId6"/>
    <p:sldId id="412" r:id="rId7"/>
    <p:sldId id="423" r:id="rId8"/>
    <p:sldId id="415" r:id="rId9"/>
    <p:sldId id="414" r:id="rId10"/>
    <p:sldId id="487" r:id="rId11"/>
    <p:sldId id="488" r:id="rId12"/>
    <p:sldId id="489" r:id="rId13"/>
    <p:sldId id="490" r:id="rId14"/>
    <p:sldId id="491" r:id="rId15"/>
    <p:sldId id="272" r:id="rId16"/>
    <p:sldId id="273" r:id="rId17"/>
    <p:sldId id="271" r:id="rId18"/>
    <p:sldId id="266" r:id="rId19"/>
    <p:sldId id="269" r:id="rId20"/>
    <p:sldId id="275" r:id="rId21"/>
    <p:sldId id="274" r:id="rId22"/>
    <p:sldId id="405" r:id="rId23"/>
    <p:sldId id="480" r:id="rId24"/>
    <p:sldId id="481" r:id="rId25"/>
    <p:sldId id="486" r:id="rId26"/>
    <p:sldId id="429" r:id="rId27"/>
    <p:sldId id="430" r:id="rId28"/>
    <p:sldId id="408" r:id="rId29"/>
    <p:sldId id="409" r:id="rId30"/>
    <p:sldId id="410" r:id="rId31"/>
    <p:sldId id="411" r:id="rId32"/>
    <p:sldId id="426" r:id="rId33"/>
    <p:sldId id="427" r:id="rId34"/>
    <p:sldId id="424" r:id="rId35"/>
    <p:sldId id="425" r:id="rId36"/>
    <p:sldId id="428"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854" autoAdjust="0"/>
  </p:normalViewPr>
  <p:slideViewPr>
    <p:cSldViewPr snapToGrid="0" showGuides="1">
      <p:cViewPr varScale="1">
        <p:scale>
          <a:sx n="98" d="100"/>
          <a:sy n="98" d="100"/>
        </p:scale>
        <p:origin x="195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dirty="0">
                <a:solidFill>
                  <a:schemeClr val="accent6">
                    <a:lumMod val="50000"/>
                  </a:schemeClr>
                </a:solidFill>
              </a:rPr>
              <a:t>Diabetes Prevalence</a:t>
            </a:r>
          </a:p>
          <a:p>
            <a:pPr>
              <a:defRPr/>
            </a:pPr>
            <a:r>
              <a:rPr lang="en-US" sz="2400" dirty="0">
                <a:solidFill>
                  <a:schemeClr val="accent6">
                    <a:lumMod val="50000"/>
                  </a:schemeClr>
                </a:solidFill>
              </a:rPr>
              <a:t>NM and U.S.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6961543518435103E-2"/>
          <c:y val="0.20079294209941734"/>
          <c:w val="0.8995100873850469"/>
          <c:h val="0.65358107660384024"/>
        </c:manualLayout>
      </c:layout>
      <c:lineChart>
        <c:grouping val="standard"/>
        <c:varyColors val="0"/>
        <c:ser>
          <c:idx val="0"/>
          <c:order val="0"/>
          <c:tx>
            <c:strRef>
              <c:f>Sheet1!$B$1</c:f>
              <c:strCache>
                <c:ptCount val="1"/>
                <c:pt idx="0">
                  <c:v>NM</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Sheet1!$B$2:$B$13</c:f>
              <c:numCache>
                <c:formatCode>0.0</c:formatCode>
                <c:ptCount val="12"/>
                <c:pt idx="0">
                  <c:v>9.6</c:v>
                </c:pt>
                <c:pt idx="1">
                  <c:v>9.6</c:v>
                </c:pt>
                <c:pt idx="2">
                  <c:v>10.1</c:v>
                </c:pt>
                <c:pt idx="3">
                  <c:v>10.6</c:v>
                </c:pt>
                <c:pt idx="4">
                  <c:v>10.7</c:v>
                </c:pt>
                <c:pt idx="5">
                  <c:v>10.7</c:v>
                </c:pt>
                <c:pt idx="6">
                  <c:v>9.8000000000000007</c:v>
                </c:pt>
                <c:pt idx="7">
                  <c:v>11.4</c:v>
                </c:pt>
                <c:pt idx="8">
                  <c:v>11.2</c:v>
                </c:pt>
                <c:pt idx="9">
                  <c:v>11.2</c:v>
                </c:pt>
                <c:pt idx="10">
                  <c:v>12.1</c:v>
                </c:pt>
              </c:numCache>
            </c:numRef>
          </c:val>
          <c:smooth val="0"/>
          <c:extLst>
            <c:ext xmlns:c16="http://schemas.microsoft.com/office/drawing/2014/chart" uri="{C3380CC4-5D6E-409C-BE32-E72D297353CC}">
              <c16:uniqueId val="{00000000-CDA0-4851-B7FB-D2B871CA4F88}"/>
            </c:ext>
          </c:extLst>
        </c:ser>
        <c:ser>
          <c:idx val="1"/>
          <c:order val="1"/>
          <c:tx>
            <c:strRef>
              <c:f>Sheet1!$C$1</c:f>
              <c:strCache>
                <c:ptCount val="1"/>
                <c:pt idx="0">
                  <c:v>U.S.</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Sheet1!$C$2:$C$13</c:f>
              <c:numCache>
                <c:formatCode>0.0</c:formatCode>
                <c:ptCount val="12"/>
                <c:pt idx="0">
                  <c:v>9</c:v>
                </c:pt>
                <c:pt idx="1">
                  <c:v>9</c:v>
                </c:pt>
                <c:pt idx="2">
                  <c:v>8.9</c:v>
                </c:pt>
                <c:pt idx="3">
                  <c:v>9.1</c:v>
                </c:pt>
                <c:pt idx="4">
                  <c:v>9.1</c:v>
                </c:pt>
                <c:pt idx="5">
                  <c:v>9.5</c:v>
                </c:pt>
                <c:pt idx="6">
                  <c:v>10</c:v>
                </c:pt>
                <c:pt idx="7">
                  <c:v>10.3</c:v>
                </c:pt>
                <c:pt idx="8">
                  <c:v>10</c:v>
                </c:pt>
                <c:pt idx="9">
                  <c:v>10.8</c:v>
                </c:pt>
                <c:pt idx="10">
                  <c:v>11.1</c:v>
                </c:pt>
              </c:numCache>
            </c:numRef>
          </c:val>
          <c:smooth val="0"/>
          <c:extLst>
            <c:ext xmlns:c16="http://schemas.microsoft.com/office/drawing/2014/chart" uri="{C3380CC4-5D6E-409C-BE32-E72D297353CC}">
              <c16:uniqueId val="{00000001-CDA0-4851-B7FB-D2B871CA4F88}"/>
            </c:ext>
          </c:extLst>
        </c:ser>
        <c:ser>
          <c:idx val="2"/>
          <c:order val="2"/>
          <c:tx>
            <c:strRef>
              <c:f>Sheet1!$D$1</c:f>
              <c:strCache>
                <c:ptCount val="1"/>
                <c:pt idx="0">
                  <c:v>NM_AllDM</c:v>
                </c:pt>
              </c:strCache>
            </c:strRef>
          </c:tx>
          <c:spPr>
            <a:ln w="28575" cap="rnd">
              <a:solidFill>
                <a:srgbClr val="00B0F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Sheet1!$D$2:$D$13</c:f>
              <c:numCache>
                <c:formatCode>General</c:formatCode>
                <c:ptCount val="12"/>
                <c:pt idx="5" formatCode="0.0">
                  <c:v>14.6</c:v>
                </c:pt>
                <c:pt idx="6" formatCode="0.0">
                  <c:v>13.7</c:v>
                </c:pt>
                <c:pt idx="7" formatCode="0.0">
                  <c:v>15.5</c:v>
                </c:pt>
                <c:pt idx="8" formatCode="0.0">
                  <c:v>15.2</c:v>
                </c:pt>
                <c:pt idx="9" formatCode="0.0">
                  <c:v>15.3</c:v>
                </c:pt>
                <c:pt idx="10" formatCode="0.0">
                  <c:v>16</c:v>
                </c:pt>
              </c:numCache>
            </c:numRef>
          </c:val>
          <c:smooth val="0"/>
          <c:extLst>
            <c:ext xmlns:c16="http://schemas.microsoft.com/office/drawing/2014/chart" uri="{C3380CC4-5D6E-409C-BE32-E72D297353CC}">
              <c16:uniqueId val="{00000002-CDA0-4851-B7FB-D2B871CA4F88}"/>
            </c:ext>
          </c:extLst>
        </c:ser>
        <c:dLbls>
          <c:showLegendKey val="0"/>
          <c:showVal val="0"/>
          <c:showCatName val="0"/>
          <c:showSerName val="0"/>
          <c:showPercent val="0"/>
          <c:showBubbleSize val="0"/>
        </c:dLbls>
        <c:smooth val="0"/>
        <c:axId val="406645176"/>
        <c:axId val="406643864"/>
      </c:lineChart>
      <c:catAx>
        <c:axId val="40664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43864"/>
        <c:crosses val="autoZero"/>
        <c:auto val="1"/>
        <c:lblAlgn val="ctr"/>
        <c:lblOffset val="100"/>
        <c:noMultiLvlLbl val="0"/>
      </c:catAx>
      <c:valAx>
        <c:axId val="406643864"/>
        <c:scaling>
          <c:orientation val="minMax"/>
          <c:max val="25"/>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4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dirty="0">
                <a:solidFill>
                  <a:schemeClr val="accent6">
                    <a:lumMod val="50000"/>
                  </a:schemeClr>
                </a:solidFill>
              </a:rPr>
              <a:t>Percentage of Adults</a:t>
            </a:r>
            <a:r>
              <a:rPr lang="en-US" sz="2400" b="0" baseline="0" dirty="0">
                <a:solidFill>
                  <a:schemeClr val="accent6">
                    <a:lumMod val="50000"/>
                  </a:schemeClr>
                </a:solidFill>
              </a:rPr>
              <a:t> with Select Health Conditions </a:t>
            </a:r>
            <a:r>
              <a:rPr lang="en-US" sz="2400" b="0" dirty="0">
                <a:solidFill>
                  <a:schemeClr val="accent6">
                    <a:lumMod val="50000"/>
                  </a:schemeClr>
                </a:solidFill>
              </a:rPr>
              <a:t>By Diagnosed Diabetes</a:t>
            </a:r>
          </a:p>
          <a:p>
            <a:pPr>
              <a:defRPr/>
            </a:pPr>
            <a:r>
              <a:rPr lang="en-US" sz="2400" dirty="0">
                <a:solidFill>
                  <a:schemeClr val="accent6">
                    <a:lumMod val="50000"/>
                  </a:schemeClr>
                </a:solidFill>
              </a:rPr>
              <a:t>2018-2020</a:t>
            </a:r>
            <a:r>
              <a:rPr lang="en-US" sz="2400" baseline="0" dirty="0">
                <a:solidFill>
                  <a:schemeClr val="accent6">
                    <a:lumMod val="50000"/>
                  </a:schemeClr>
                </a:solidFill>
              </a:rPr>
              <a:t> Age-adjusted Estimates</a:t>
            </a:r>
            <a:endParaRPr lang="en-US" sz="2400" dirty="0">
              <a:solidFill>
                <a:schemeClr val="accent6">
                  <a:lumMod val="50000"/>
                </a:schemeClr>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94162323912407E-2"/>
          <c:y val="0.1585377024576371"/>
          <c:w val="0.92109247213663514"/>
          <c:h val="0.71580860638486998"/>
        </c:manualLayout>
      </c:layout>
      <c:barChart>
        <c:barDir val="col"/>
        <c:grouping val="clustered"/>
        <c:varyColors val="0"/>
        <c:ser>
          <c:idx val="0"/>
          <c:order val="0"/>
          <c:tx>
            <c:strRef>
              <c:f>Sheet1!$B$1</c:f>
              <c:strCache>
                <c:ptCount val="1"/>
                <c:pt idx="0">
                  <c:v>No Dx'd DM</c:v>
                </c:pt>
              </c:strCache>
            </c:strRef>
          </c:tx>
          <c:spPr>
            <a:solidFill>
              <a:schemeClr val="accent1"/>
            </a:solidFill>
            <a:ln>
              <a:noFill/>
            </a:ln>
            <a:effectLst/>
          </c:spPr>
          <c:invertIfNegative val="0"/>
          <c:dLbls>
            <c:dLbl>
              <c:idx val="7"/>
              <c:layout>
                <c:manualLayout>
                  <c:x val="0"/>
                  <c:y val="-3.80642742995527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861-4BE3-A5CA-9A3CDB1AD44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Sheet1!$I$2:$I$9</c:f>
                <c:numCache>
                  <c:formatCode>General</c:formatCode>
                  <c:ptCount val="8"/>
                  <c:pt idx="0">
                    <c:v>0.5</c:v>
                  </c:pt>
                  <c:pt idx="1">
                    <c:v>1</c:v>
                  </c:pt>
                  <c:pt idx="2">
                    <c:v>0.80000000000000071</c:v>
                  </c:pt>
                  <c:pt idx="3">
                    <c:v>0.5</c:v>
                  </c:pt>
                  <c:pt idx="4">
                    <c:v>1</c:v>
                  </c:pt>
                  <c:pt idx="5">
                    <c:v>0.30000000000000027</c:v>
                  </c:pt>
                  <c:pt idx="6">
                    <c:v>0.59999999999999964</c:v>
                  </c:pt>
                  <c:pt idx="7">
                    <c:v>0.90000000000000213</c:v>
                  </c:pt>
                </c:numCache>
              </c:numRef>
            </c:plus>
            <c:minus>
              <c:numRef>
                <c:f>Sheet1!$H$2:$H$9</c:f>
                <c:numCache>
                  <c:formatCode>General</c:formatCode>
                  <c:ptCount val="8"/>
                  <c:pt idx="0">
                    <c:v>0.5</c:v>
                  </c:pt>
                  <c:pt idx="1">
                    <c:v>1</c:v>
                  </c:pt>
                  <c:pt idx="2">
                    <c:v>0.69999999999999929</c:v>
                  </c:pt>
                  <c:pt idx="3">
                    <c:v>0.40000000000000036</c:v>
                  </c:pt>
                  <c:pt idx="4">
                    <c:v>1.0999999999999979</c:v>
                  </c:pt>
                  <c:pt idx="5">
                    <c:v>0.29999999999999982</c:v>
                  </c:pt>
                  <c:pt idx="6">
                    <c:v>0.5</c:v>
                  </c:pt>
                  <c:pt idx="7">
                    <c:v>0.89999999999999858</c:v>
                  </c:pt>
                </c:numCache>
              </c:numRef>
            </c:minus>
            <c:spPr>
              <a:noFill/>
              <a:ln w="19050" cap="flat" cmpd="sng" algn="ctr">
                <a:solidFill>
                  <a:schemeClr val="tx1">
                    <a:lumMod val="65000"/>
                    <a:lumOff val="35000"/>
                  </a:schemeClr>
                </a:solidFill>
                <a:round/>
              </a:ln>
              <a:effectLst/>
            </c:spPr>
          </c:errBars>
          <c:cat>
            <c:strRef>
              <c:f>Sheet1!$A$2:$A$9</c:f>
              <c:strCache>
                <c:ptCount val="8"/>
                <c:pt idx="0">
                  <c:v>Blind/Vision Problem</c:v>
                </c:pt>
                <c:pt idx="1">
                  <c:v>Disability</c:v>
                </c:pt>
                <c:pt idx="2">
                  <c:v>Fair/Poor Health</c:v>
                </c:pt>
                <c:pt idx="3">
                  <c:v>Any Dx'd CVD</c:v>
                </c:pt>
                <c:pt idx="4">
                  <c:v>High Blood Pressure</c:v>
                </c:pt>
                <c:pt idx="5">
                  <c:v>Dx'd CKD</c:v>
                </c:pt>
                <c:pt idx="6">
                  <c:v>Unable to Work</c:v>
                </c:pt>
                <c:pt idx="7">
                  <c:v>Dx'd Depression</c:v>
                </c:pt>
              </c:strCache>
            </c:strRef>
          </c:cat>
          <c:val>
            <c:numRef>
              <c:f>Sheet1!$B$2:$B$9</c:f>
              <c:numCache>
                <c:formatCode>0.0</c:formatCode>
                <c:ptCount val="8"/>
                <c:pt idx="0">
                  <c:v>4.5999999999999996</c:v>
                </c:pt>
                <c:pt idx="1">
                  <c:v>24.5</c:v>
                </c:pt>
                <c:pt idx="2">
                  <c:v>14</c:v>
                </c:pt>
                <c:pt idx="3">
                  <c:v>5.4</c:v>
                </c:pt>
                <c:pt idx="4">
                  <c:v>25.7</c:v>
                </c:pt>
                <c:pt idx="5">
                  <c:v>2.2999999999999998</c:v>
                </c:pt>
                <c:pt idx="6">
                  <c:v>5.9</c:v>
                </c:pt>
                <c:pt idx="7">
                  <c:v>17.399999999999999</c:v>
                </c:pt>
              </c:numCache>
            </c:numRef>
          </c:val>
          <c:extLst>
            <c:ext xmlns:c16="http://schemas.microsoft.com/office/drawing/2014/chart" uri="{C3380CC4-5D6E-409C-BE32-E72D297353CC}">
              <c16:uniqueId val="{00000000-E5E7-46F0-B838-86644CC742A2}"/>
            </c:ext>
          </c:extLst>
        </c:ser>
        <c:ser>
          <c:idx val="1"/>
          <c:order val="1"/>
          <c:tx>
            <c:strRef>
              <c:f>Sheet1!$C$1</c:f>
              <c:strCache>
                <c:ptCount val="1"/>
                <c:pt idx="0">
                  <c:v>Dx'd DM</c:v>
                </c:pt>
              </c:strCache>
            </c:strRef>
          </c:tx>
          <c:spPr>
            <a:solidFill>
              <a:srgbClr val="FF0000"/>
            </a:solidFill>
            <a:ln>
              <a:noFill/>
            </a:ln>
            <a:effectLst/>
          </c:spPr>
          <c:invertIfNegative val="0"/>
          <c:dPt>
            <c:idx val="0"/>
            <c:invertIfNegative val="0"/>
            <c:bubble3D val="0"/>
            <c:spPr>
              <a:solidFill>
                <a:srgbClr val="FF0000"/>
              </a:solidFill>
              <a:ln>
                <a:solidFill>
                  <a:schemeClr val="tx1"/>
                </a:solidFill>
              </a:ln>
              <a:effectLst/>
            </c:spPr>
            <c:extLst>
              <c:ext xmlns:c16="http://schemas.microsoft.com/office/drawing/2014/chart" uri="{C3380CC4-5D6E-409C-BE32-E72D297353CC}">
                <c16:uniqueId val="{00000001-83B7-4BBC-8502-ADC1640E2EB4}"/>
              </c:ext>
            </c:extLst>
          </c:dPt>
          <c:dPt>
            <c:idx val="1"/>
            <c:invertIfNegative val="0"/>
            <c:bubble3D val="0"/>
            <c:spPr>
              <a:solidFill>
                <a:srgbClr val="FF0000"/>
              </a:solidFill>
              <a:ln>
                <a:noFill/>
              </a:ln>
              <a:effectLst/>
            </c:spPr>
            <c:extLst>
              <c:ext xmlns:c16="http://schemas.microsoft.com/office/drawing/2014/chart" uri="{C3380CC4-5D6E-409C-BE32-E72D297353CC}">
                <c16:uniqueId val="{00000003-83B7-4BBC-8502-ADC1640E2EB4}"/>
              </c:ext>
            </c:extLst>
          </c:dPt>
          <c:dPt>
            <c:idx val="2"/>
            <c:invertIfNegative val="0"/>
            <c:bubble3D val="0"/>
            <c:spPr>
              <a:solidFill>
                <a:srgbClr val="FF0000"/>
              </a:solidFill>
              <a:ln>
                <a:solidFill>
                  <a:schemeClr val="tx1"/>
                </a:solidFill>
              </a:ln>
              <a:effectLst/>
            </c:spPr>
            <c:extLst>
              <c:ext xmlns:c16="http://schemas.microsoft.com/office/drawing/2014/chart" uri="{C3380CC4-5D6E-409C-BE32-E72D297353CC}">
                <c16:uniqueId val="{00000005-83B7-4BBC-8502-ADC1640E2EB4}"/>
              </c:ext>
            </c:extLst>
          </c:dPt>
          <c:dPt>
            <c:idx val="3"/>
            <c:invertIfNegative val="0"/>
            <c:bubble3D val="0"/>
            <c:spPr>
              <a:solidFill>
                <a:srgbClr val="FF0000"/>
              </a:solidFill>
              <a:ln>
                <a:solidFill>
                  <a:schemeClr val="tx1"/>
                </a:solidFill>
              </a:ln>
              <a:effectLst/>
            </c:spPr>
            <c:extLst>
              <c:ext xmlns:c16="http://schemas.microsoft.com/office/drawing/2014/chart" uri="{C3380CC4-5D6E-409C-BE32-E72D297353CC}">
                <c16:uniqueId val="{00000007-83B7-4BBC-8502-ADC1640E2EB4}"/>
              </c:ext>
            </c:extLst>
          </c:dPt>
          <c:dLbls>
            <c:dLbl>
              <c:idx val="0"/>
              <c:layout>
                <c:manualLayout>
                  <c:x val="0"/>
                  <c:y val="-6.18544457367731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3B7-4BBC-8502-ADC1640E2EB4}"/>
                </c:ext>
              </c:extLst>
            </c:dLbl>
            <c:dLbl>
              <c:idx val="1"/>
              <c:layout>
                <c:manualLayout>
                  <c:x val="0"/>
                  <c:y val="-4.7580342874440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3B7-4BBC-8502-ADC1640E2EB4}"/>
                </c:ext>
              </c:extLst>
            </c:dLbl>
            <c:dLbl>
              <c:idx val="2"/>
              <c:layout>
                <c:manualLayout>
                  <c:x val="0"/>
                  <c:y val="-4.7580342874440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3B7-4BBC-8502-ADC1640E2EB4}"/>
                </c:ext>
              </c:extLst>
            </c:dLbl>
            <c:dLbl>
              <c:idx val="3"/>
              <c:layout>
                <c:manualLayout>
                  <c:x val="-3.2206119162642081E-3"/>
                  <c:y val="-2.61691885809424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3B7-4BBC-8502-ADC1640E2EB4}"/>
                </c:ext>
              </c:extLst>
            </c:dLbl>
            <c:dLbl>
              <c:idx val="4"/>
              <c:layout>
                <c:manualLayout>
                  <c:x val="-1.6103059581321633E-3"/>
                  <c:y val="-4.75803428744409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3B7-4BBC-8502-ADC1640E2EB4}"/>
                </c:ext>
              </c:extLst>
            </c:dLbl>
            <c:dLbl>
              <c:idx val="5"/>
              <c:layout>
                <c:manualLayout>
                  <c:x val="0"/>
                  <c:y val="-3.33062400121087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3B7-4BBC-8502-ADC1640E2EB4}"/>
                </c:ext>
              </c:extLst>
            </c:dLbl>
            <c:dLbl>
              <c:idx val="6"/>
              <c:layout>
                <c:manualLayout>
                  <c:x val="1.6103059581319269E-3"/>
                  <c:y val="-4.0443291443274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3B7-4BBC-8502-ADC1640E2EB4}"/>
                </c:ext>
              </c:extLst>
            </c:dLbl>
            <c:dLbl>
              <c:idx val="7"/>
              <c:layout>
                <c:manualLayout>
                  <c:x val="4.8309178743960171E-3"/>
                  <c:y val="-5.94754285930511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861-4BE3-A5CA-9A3CDB1AD44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Sheet1!$K$2:$K$9</c:f>
                <c:numCache>
                  <c:formatCode>General</c:formatCode>
                  <c:ptCount val="8"/>
                  <c:pt idx="0">
                    <c:v>3.1999999999999993</c:v>
                  </c:pt>
                  <c:pt idx="1">
                    <c:v>4.7999999999999972</c:v>
                  </c:pt>
                  <c:pt idx="2">
                    <c:v>5.2000000000000028</c:v>
                  </c:pt>
                  <c:pt idx="3">
                    <c:v>1.5999999999999996</c:v>
                  </c:pt>
                  <c:pt idx="4">
                    <c:v>6.4999999999999929</c:v>
                  </c:pt>
                  <c:pt idx="5">
                    <c:v>2.3000000000000007</c:v>
                  </c:pt>
                  <c:pt idx="6">
                    <c:v>3.7999999999999972</c:v>
                  </c:pt>
                  <c:pt idx="7">
                    <c:v>5.1000000000000014</c:v>
                  </c:pt>
                </c:numCache>
              </c:numRef>
            </c:plus>
            <c:minus>
              <c:numRef>
                <c:f>Sheet1!$J$2:$J$9</c:f>
                <c:numCache>
                  <c:formatCode>General</c:formatCode>
                  <c:ptCount val="8"/>
                  <c:pt idx="0">
                    <c:v>2.5</c:v>
                  </c:pt>
                  <c:pt idx="1">
                    <c:v>4.6000000000000014</c:v>
                  </c:pt>
                  <c:pt idx="2">
                    <c:v>5</c:v>
                  </c:pt>
                  <c:pt idx="3">
                    <c:v>1.4000000000000004</c:v>
                  </c:pt>
                  <c:pt idx="4">
                    <c:v>6.7000000000000028</c:v>
                  </c:pt>
                  <c:pt idx="5">
                    <c:v>1.9000000000000004</c:v>
                  </c:pt>
                  <c:pt idx="6">
                    <c:v>3.3000000000000007</c:v>
                  </c:pt>
                  <c:pt idx="7">
                    <c:v>4.6999999999999993</c:v>
                  </c:pt>
                </c:numCache>
              </c:numRef>
            </c:minus>
            <c:spPr>
              <a:noFill/>
              <a:ln w="15875" cap="flat" cmpd="sng" algn="ctr">
                <a:solidFill>
                  <a:schemeClr val="tx1">
                    <a:lumMod val="65000"/>
                    <a:lumOff val="35000"/>
                  </a:schemeClr>
                </a:solidFill>
                <a:round/>
              </a:ln>
              <a:effectLst/>
            </c:spPr>
          </c:errBars>
          <c:cat>
            <c:strRef>
              <c:f>Sheet1!$A$2:$A$9</c:f>
              <c:strCache>
                <c:ptCount val="8"/>
                <c:pt idx="0">
                  <c:v>Blind/Vision Problem</c:v>
                </c:pt>
                <c:pt idx="1">
                  <c:v>Disability</c:v>
                </c:pt>
                <c:pt idx="2">
                  <c:v>Fair/Poor Health</c:v>
                </c:pt>
                <c:pt idx="3">
                  <c:v>Any Dx'd CVD</c:v>
                </c:pt>
                <c:pt idx="4">
                  <c:v>High Blood Pressure</c:v>
                </c:pt>
                <c:pt idx="5">
                  <c:v>Dx'd CKD</c:v>
                </c:pt>
                <c:pt idx="6">
                  <c:v>Unable to Work</c:v>
                </c:pt>
                <c:pt idx="7">
                  <c:v>Dx'd Depression</c:v>
                </c:pt>
              </c:strCache>
            </c:strRef>
          </c:cat>
          <c:val>
            <c:numRef>
              <c:f>Sheet1!$C$2:$C$9</c:f>
              <c:numCache>
                <c:formatCode>0.0</c:formatCode>
                <c:ptCount val="8"/>
                <c:pt idx="0">
                  <c:v>9.9</c:v>
                </c:pt>
                <c:pt idx="1">
                  <c:v>41.7</c:v>
                </c:pt>
                <c:pt idx="2">
                  <c:v>42.5</c:v>
                </c:pt>
                <c:pt idx="3">
                  <c:v>11</c:v>
                </c:pt>
                <c:pt idx="4">
                  <c:v>58.6</c:v>
                </c:pt>
                <c:pt idx="5">
                  <c:v>8.5</c:v>
                </c:pt>
                <c:pt idx="6">
                  <c:v>16.600000000000001</c:v>
                </c:pt>
                <c:pt idx="7">
                  <c:v>30</c:v>
                </c:pt>
              </c:numCache>
            </c:numRef>
          </c:val>
          <c:extLst>
            <c:ext xmlns:c16="http://schemas.microsoft.com/office/drawing/2014/chart" uri="{C3380CC4-5D6E-409C-BE32-E72D297353CC}">
              <c16:uniqueId val="{00000009-D284-4AF4-93A2-B70DA373F03F}"/>
            </c:ext>
          </c:extLst>
        </c:ser>
        <c:dLbls>
          <c:showLegendKey val="0"/>
          <c:showVal val="0"/>
          <c:showCatName val="0"/>
          <c:showSerName val="0"/>
          <c:showPercent val="0"/>
          <c:showBubbleSize val="0"/>
        </c:dLbls>
        <c:gapWidth val="53"/>
        <c:overlap val="-7"/>
        <c:axId val="580550240"/>
        <c:axId val="580547288"/>
      </c:barChart>
      <c:catAx>
        <c:axId val="5805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47288"/>
        <c:crosses val="autoZero"/>
        <c:auto val="1"/>
        <c:lblAlgn val="ctr"/>
        <c:lblOffset val="100"/>
        <c:noMultiLvlLbl val="0"/>
      </c:catAx>
      <c:valAx>
        <c:axId val="5805472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50240"/>
        <c:crosses val="autoZero"/>
        <c:crossBetween val="between"/>
      </c:valAx>
      <c:spPr>
        <a:noFill/>
        <a:ln>
          <a:noFill/>
        </a:ln>
        <a:effectLst/>
      </c:spPr>
    </c:plotArea>
    <c:legend>
      <c:legendPos val="r"/>
      <c:layout>
        <c:manualLayout>
          <c:xMode val="edge"/>
          <c:yMode val="edge"/>
          <c:x val="0.83387551193781939"/>
          <c:y val="5.1539252190615843E-2"/>
          <c:w val="0.12425653315074747"/>
          <c:h val="9.246883721696953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dirty="0">
                <a:solidFill>
                  <a:schemeClr val="accent6">
                    <a:lumMod val="50000"/>
                  </a:schemeClr>
                </a:solidFill>
              </a:rPr>
              <a:t>Prediabetes</a:t>
            </a:r>
            <a:r>
              <a:rPr lang="en-US" sz="2400" baseline="0" dirty="0">
                <a:solidFill>
                  <a:schemeClr val="accent6">
                    <a:lumMod val="50000"/>
                  </a:schemeClr>
                </a:solidFill>
              </a:rPr>
              <a:t> Prevalence</a:t>
            </a:r>
            <a:endParaRPr lang="en-US" sz="2400" dirty="0">
              <a:solidFill>
                <a:schemeClr val="accent6">
                  <a:lumMod val="50000"/>
                </a:schemeClr>
              </a:solidFill>
            </a:endParaRPr>
          </a:p>
          <a:p>
            <a:pPr>
              <a:defRPr/>
            </a:pPr>
            <a:r>
              <a:rPr lang="en-US" sz="2400" dirty="0">
                <a:solidFill>
                  <a:schemeClr val="accent6">
                    <a:lumMod val="50000"/>
                  </a:schemeClr>
                </a:solidFill>
              </a:rPr>
              <a:t>NM and U.S.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NM</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Sheet1!$B$2:$B$12</c:f>
              <c:numCache>
                <c:formatCode>0.0</c:formatCode>
                <c:ptCount val="11"/>
                <c:pt idx="0">
                  <c:v>6.5</c:v>
                </c:pt>
                <c:pt idx="1">
                  <c:v>7.1</c:v>
                </c:pt>
                <c:pt idx="2">
                  <c:v>6.6</c:v>
                </c:pt>
                <c:pt idx="3">
                  <c:v>7.6</c:v>
                </c:pt>
                <c:pt idx="4">
                  <c:v>7.3</c:v>
                </c:pt>
                <c:pt idx="5">
                  <c:v>9.1999999999999993</c:v>
                </c:pt>
                <c:pt idx="6">
                  <c:v>10.1</c:v>
                </c:pt>
                <c:pt idx="7">
                  <c:v>11</c:v>
                </c:pt>
                <c:pt idx="8">
                  <c:v>11.4</c:v>
                </c:pt>
                <c:pt idx="9">
                  <c:v>11.9</c:v>
                </c:pt>
                <c:pt idx="10">
                  <c:v>11.6</c:v>
                </c:pt>
              </c:numCache>
            </c:numRef>
          </c:val>
          <c:smooth val="0"/>
          <c:extLst>
            <c:ext xmlns:c16="http://schemas.microsoft.com/office/drawing/2014/chart" uri="{C3380CC4-5D6E-409C-BE32-E72D297353CC}">
              <c16:uniqueId val="{00000000-CDA0-4851-B7FB-D2B871CA4F88}"/>
            </c:ext>
          </c:extLst>
        </c:ser>
        <c:ser>
          <c:idx val="1"/>
          <c:order val="1"/>
          <c:tx>
            <c:strRef>
              <c:f>Sheet1!$C$1</c:f>
              <c:strCache>
                <c:ptCount val="1"/>
                <c:pt idx="0">
                  <c:v>U.S.</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Sheet1!$C$2:$C$12</c:f>
              <c:numCache>
                <c:formatCode>0.0</c:formatCode>
                <c:ptCount val="11"/>
                <c:pt idx="0">
                  <c:v>4.7</c:v>
                </c:pt>
                <c:pt idx="1">
                  <c:v>6</c:v>
                </c:pt>
                <c:pt idx="2">
                  <c:v>6.6</c:v>
                </c:pt>
                <c:pt idx="3">
                  <c:v>7.1</c:v>
                </c:pt>
                <c:pt idx="4">
                  <c:v>8.4</c:v>
                </c:pt>
                <c:pt idx="5">
                  <c:v>7.3</c:v>
                </c:pt>
                <c:pt idx="6">
                  <c:v>8.4</c:v>
                </c:pt>
                <c:pt idx="7">
                  <c:v>9</c:v>
                </c:pt>
                <c:pt idx="8">
                  <c:v>8.4</c:v>
                </c:pt>
                <c:pt idx="9">
                  <c:v>9.3000000000000007</c:v>
                </c:pt>
                <c:pt idx="10">
                  <c:v>7.4</c:v>
                </c:pt>
              </c:numCache>
            </c:numRef>
          </c:val>
          <c:smooth val="0"/>
          <c:extLst>
            <c:ext xmlns:c16="http://schemas.microsoft.com/office/drawing/2014/chart" uri="{C3380CC4-5D6E-409C-BE32-E72D297353CC}">
              <c16:uniqueId val="{00000001-CDA0-4851-B7FB-D2B871CA4F88}"/>
            </c:ext>
          </c:extLst>
        </c:ser>
        <c:ser>
          <c:idx val="2"/>
          <c:order val="2"/>
          <c:tx>
            <c:strRef>
              <c:f>Sheet1!$D$1</c:f>
              <c:strCache>
                <c:ptCount val="1"/>
                <c:pt idx="0">
                  <c:v>NM_AllPre-DM</c:v>
                </c:pt>
              </c:strCache>
            </c:strRef>
          </c:tx>
          <c:spPr>
            <a:ln w="28575" cap="rnd">
              <a:solidFill>
                <a:srgbClr val="00B0F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Sheet1!$D$2:$D$12</c:f>
              <c:numCache>
                <c:formatCode>General</c:formatCode>
                <c:ptCount val="11"/>
                <c:pt idx="5" formatCode="0.0">
                  <c:v>33.4</c:v>
                </c:pt>
                <c:pt idx="6" formatCode="0.0">
                  <c:v>34.1</c:v>
                </c:pt>
                <c:pt idx="7" formatCode="0.0">
                  <c:v>36.200000000000003</c:v>
                </c:pt>
                <c:pt idx="8" formatCode="0.0">
                  <c:v>33</c:v>
                </c:pt>
                <c:pt idx="9" formatCode="0.0">
                  <c:v>32.799999999999997</c:v>
                </c:pt>
                <c:pt idx="10" formatCode="0.0">
                  <c:v>32.5</c:v>
                </c:pt>
              </c:numCache>
            </c:numRef>
          </c:val>
          <c:smooth val="0"/>
          <c:extLst>
            <c:ext xmlns:c16="http://schemas.microsoft.com/office/drawing/2014/chart" uri="{C3380CC4-5D6E-409C-BE32-E72D297353CC}">
              <c16:uniqueId val="{00000002-CDA0-4851-B7FB-D2B871CA4F88}"/>
            </c:ext>
          </c:extLst>
        </c:ser>
        <c:dLbls>
          <c:showLegendKey val="0"/>
          <c:showVal val="0"/>
          <c:showCatName val="0"/>
          <c:showSerName val="0"/>
          <c:showPercent val="0"/>
          <c:showBubbleSize val="0"/>
        </c:dLbls>
        <c:smooth val="0"/>
        <c:axId val="406645176"/>
        <c:axId val="406643864"/>
      </c:lineChart>
      <c:catAx>
        <c:axId val="40664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43864"/>
        <c:crossesAt val="0"/>
        <c:auto val="1"/>
        <c:lblAlgn val="ctr"/>
        <c:lblOffset val="100"/>
        <c:noMultiLvlLbl val="0"/>
      </c:catAx>
      <c:valAx>
        <c:axId val="406643864"/>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45176"/>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i="0" baseline="0" dirty="0">
                <a:solidFill>
                  <a:schemeClr val="accent6">
                    <a:lumMod val="50000"/>
                  </a:schemeClr>
                </a:solidFill>
                <a:effectLst/>
              </a:rPr>
              <a:t>Percentage of Adults with Select Health Conditions By Diagnosed Prediabetes</a:t>
            </a:r>
            <a:endParaRPr lang="en-US" sz="2400" b="0" dirty="0">
              <a:solidFill>
                <a:schemeClr val="accent6">
                  <a:lumMod val="50000"/>
                </a:schemeClr>
              </a:solidFill>
              <a:effectLst/>
            </a:endParaRPr>
          </a:p>
          <a:p>
            <a:pPr>
              <a:defRPr/>
            </a:pPr>
            <a:r>
              <a:rPr lang="en-US" sz="2000" b="0" i="0" baseline="0" dirty="0">
                <a:solidFill>
                  <a:schemeClr val="accent6">
                    <a:lumMod val="50000"/>
                  </a:schemeClr>
                </a:solidFill>
                <a:effectLst/>
              </a:rPr>
              <a:t>2019-2021 Age-adjusted Estimates</a:t>
            </a:r>
            <a:endParaRPr lang="en-US" sz="2000" b="0" dirty="0">
              <a:solidFill>
                <a:schemeClr val="accent6">
                  <a:lumMod val="50000"/>
                </a:schemeClr>
              </a:solidFill>
              <a:effectLst/>
            </a:endParaRPr>
          </a:p>
        </c:rich>
      </c:tx>
      <c:layout>
        <c:manualLayout>
          <c:xMode val="edge"/>
          <c:yMode val="edge"/>
          <c:x val="0.14302737520128825"/>
          <c:y val="1.665312000605431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94162323912407E-2"/>
          <c:y val="0.1585377024576371"/>
          <c:w val="0.92109247213663514"/>
          <c:h val="0.71580860638486998"/>
        </c:manualLayout>
      </c:layout>
      <c:barChart>
        <c:barDir val="col"/>
        <c:grouping val="clustered"/>
        <c:varyColors val="0"/>
        <c:ser>
          <c:idx val="0"/>
          <c:order val="0"/>
          <c:tx>
            <c:strRef>
              <c:f>Sheet1!$B$1</c:f>
              <c:strCache>
                <c:ptCount val="1"/>
                <c:pt idx="0">
                  <c:v>No Dx'd PreDM</c:v>
                </c:pt>
              </c:strCache>
            </c:strRef>
          </c:tx>
          <c:spPr>
            <a:solidFill>
              <a:schemeClr val="accent1"/>
            </a:solidFill>
            <a:ln>
              <a:noFill/>
            </a:ln>
            <a:effectLst/>
          </c:spPr>
          <c:invertIfNegative val="0"/>
          <c:dLbls>
            <c:dLbl>
              <c:idx val="2"/>
              <c:layout>
                <c:manualLayout>
                  <c:x val="-5.9043869718353595E-17"/>
                  <c:y val="-1.18950857186102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8AF-4B0C-991C-292F6B992EB0}"/>
                </c:ext>
              </c:extLst>
            </c:dLbl>
            <c:dLbl>
              <c:idx val="3"/>
              <c:layout>
                <c:manualLayout>
                  <c:x val="1.6103059581319861E-3"/>
                  <c:y val="-2.8548205724664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8AF-4B0C-991C-292F6B992EB0}"/>
                </c:ext>
              </c:extLst>
            </c:dLbl>
            <c:dLbl>
              <c:idx val="4"/>
              <c:layout>
                <c:manualLayout>
                  <c:x val="-3.2206119162640902E-3"/>
                  <c:y val="-1.42741028623322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8AF-4B0C-991C-292F6B992EB0}"/>
                </c:ext>
              </c:extLst>
            </c:dLbl>
            <c:dLbl>
              <c:idx val="5"/>
              <c:layout>
                <c:manualLayout>
                  <c:x val="0"/>
                  <c:y val="-9.516068574888181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8AF-4B0C-991C-292F6B992EB0}"/>
                </c:ext>
              </c:extLst>
            </c:dLbl>
            <c:dLbl>
              <c:idx val="6"/>
              <c:layout>
                <c:manualLayout>
                  <c:x val="3.2206119162642081E-3"/>
                  <c:y val="-1.18950857186103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8AF-4B0C-991C-292F6B992EB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Sheet1!$I$2:$I$9</c:f>
                <c:numCache>
                  <c:formatCode>General</c:formatCode>
                  <c:ptCount val="8"/>
                  <c:pt idx="0">
                    <c:v>0.59999999999999964</c:v>
                  </c:pt>
                  <c:pt idx="1">
                    <c:v>1.1000000000000014</c:v>
                  </c:pt>
                  <c:pt idx="2">
                    <c:v>0.89999999999999858</c:v>
                  </c:pt>
                  <c:pt idx="3">
                    <c:v>0.39999999999999947</c:v>
                  </c:pt>
                  <c:pt idx="4">
                    <c:v>1.0999999999999979</c:v>
                  </c:pt>
                  <c:pt idx="5">
                    <c:v>0.39999999999999991</c:v>
                  </c:pt>
                  <c:pt idx="6">
                    <c:v>0.60000000000000053</c:v>
                  </c:pt>
                  <c:pt idx="7">
                    <c:v>1</c:v>
                  </c:pt>
                </c:numCache>
              </c:numRef>
            </c:plus>
            <c:minus>
              <c:numRef>
                <c:f>Sheet1!$H$2:$H$9</c:f>
                <c:numCache>
                  <c:formatCode>General</c:formatCode>
                  <c:ptCount val="8"/>
                  <c:pt idx="0">
                    <c:v>0.59999999999999964</c:v>
                  </c:pt>
                  <c:pt idx="1">
                    <c:v>1.0999999999999979</c:v>
                  </c:pt>
                  <c:pt idx="2">
                    <c:v>0.80000000000000071</c:v>
                  </c:pt>
                  <c:pt idx="3">
                    <c:v>0.5</c:v>
                  </c:pt>
                  <c:pt idx="4">
                    <c:v>1.1000000000000014</c:v>
                  </c:pt>
                  <c:pt idx="5">
                    <c:v>0.40000000000000036</c:v>
                  </c:pt>
                  <c:pt idx="6">
                    <c:v>0.59999999999999964</c:v>
                  </c:pt>
                  <c:pt idx="7">
                    <c:v>0.90000000000000213</c:v>
                  </c:pt>
                </c:numCache>
              </c:numRef>
            </c:minus>
            <c:spPr>
              <a:noFill/>
              <a:ln w="19050" cap="flat" cmpd="sng" algn="ctr">
                <a:solidFill>
                  <a:schemeClr val="tx1">
                    <a:lumMod val="65000"/>
                    <a:lumOff val="35000"/>
                  </a:schemeClr>
                </a:solidFill>
                <a:round/>
              </a:ln>
              <a:effectLst/>
            </c:spPr>
          </c:errBars>
          <c:cat>
            <c:strRef>
              <c:f>Sheet1!$A$2:$A$9</c:f>
              <c:strCache>
                <c:ptCount val="8"/>
                <c:pt idx="0">
                  <c:v>Blind/Vision Problem</c:v>
                </c:pt>
                <c:pt idx="1">
                  <c:v>Disability</c:v>
                </c:pt>
                <c:pt idx="2">
                  <c:v>Fair/Poor Health</c:v>
                </c:pt>
                <c:pt idx="3">
                  <c:v>Any Dx'd CVD</c:v>
                </c:pt>
                <c:pt idx="4">
                  <c:v>High Blood Pressure*</c:v>
                </c:pt>
                <c:pt idx="5">
                  <c:v>Dx'd CKD</c:v>
                </c:pt>
                <c:pt idx="6">
                  <c:v>Unable to Work</c:v>
                </c:pt>
                <c:pt idx="7">
                  <c:v>Dx'd Depression</c:v>
                </c:pt>
              </c:strCache>
            </c:strRef>
          </c:cat>
          <c:val>
            <c:numRef>
              <c:f>Sheet1!$B$2:$B$9</c:f>
              <c:numCache>
                <c:formatCode>0.0</c:formatCode>
                <c:ptCount val="8"/>
                <c:pt idx="0">
                  <c:v>5.5</c:v>
                </c:pt>
                <c:pt idx="1">
                  <c:v>23.9</c:v>
                </c:pt>
                <c:pt idx="2">
                  <c:v>16.8</c:v>
                </c:pt>
                <c:pt idx="3">
                  <c:v>6.2</c:v>
                </c:pt>
                <c:pt idx="4">
                  <c:v>28.8</c:v>
                </c:pt>
                <c:pt idx="5">
                  <c:v>3.2</c:v>
                </c:pt>
                <c:pt idx="6">
                  <c:v>7.1</c:v>
                </c:pt>
                <c:pt idx="7">
                  <c:v>17.3</c:v>
                </c:pt>
              </c:numCache>
            </c:numRef>
          </c:val>
          <c:extLst>
            <c:ext xmlns:c16="http://schemas.microsoft.com/office/drawing/2014/chart" uri="{C3380CC4-5D6E-409C-BE32-E72D297353CC}">
              <c16:uniqueId val="{00000000-E5E7-46F0-B838-86644CC742A2}"/>
            </c:ext>
          </c:extLst>
        </c:ser>
        <c:ser>
          <c:idx val="1"/>
          <c:order val="1"/>
          <c:tx>
            <c:strRef>
              <c:f>Sheet1!$C$1</c:f>
              <c:strCache>
                <c:ptCount val="1"/>
                <c:pt idx="0">
                  <c:v>Dx'd PreDM</c:v>
                </c:pt>
              </c:strCache>
            </c:strRef>
          </c:tx>
          <c:spPr>
            <a:solidFill>
              <a:srgbClr val="FF0000"/>
            </a:solidFill>
            <a:ln>
              <a:noFill/>
            </a:ln>
            <a:effectLst/>
          </c:spPr>
          <c:invertIfNegative val="0"/>
          <c:dPt>
            <c:idx val="0"/>
            <c:invertIfNegative val="0"/>
            <c:bubble3D val="0"/>
            <c:spPr>
              <a:solidFill>
                <a:srgbClr val="FF0000"/>
              </a:solidFill>
              <a:ln>
                <a:solidFill>
                  <a:schemeClr val="tx1"/>
                </a:solidFill>
              </a:ln>
              <a:effectLst/>
            </c:spPr>
            <c:extLst>
              <c:ext xmlns:c16="http://schemas.microsoft.com/office/drawing/2014/chart" uri="{C3380CC4-5D6E-409C-BE32-E72D297353CC}">
                <c16:uniqueId val="{00000001-83B7-4BBC-8502-ADC1640E2EB4}"/>
              </c:ext>
            </c:extLst>
          </c:dPt>
          <c:dPt>
            <c:idx val="1"/>
            <c:invertIfNegative val="0"/>
            <c:bubble3D val="0"/>
            <c:spPr>
              <a:solidFill>
                <a:srgbClr val="FF0000"/>
              </a:solidFill>
              <a:ln>
                <a:noFill/>
              </a:ln>
              <a:effectLst/>
            </c:spPr>
            <c:extLst>
              <c:ext xmlns:c16="http://schemas.microsoft.com/office/drawing/2014/chart" uri="{C3380CC4-5D6E-409C-BE32-E72D297353CC}">
                <c16:uniqueId val="{00000003-83B7-4BBC-8502-ADC1640E2EB4}"/>
              </c:ext>
            </c:extLst>
          </c:dPt>
          <c:dPt>
            <c:idx val="2"/>
            <c:invertIfNegative val="0"/>
            <c:bubble3D val="0"/>
            <c:spPr>
              <a:solidFill>
                <a:srgbClr val="FF0000"/>
              </a:solidFill>
              <a:ln>
                <a:solidFill>
                  <a:schemeClr val="tx1"/>
                </a:solidFill>
              </a:ln>
              <a:effectLst/>
            </c:spPr>
            <c:extLst>
              <c:ext xmlns:c16="http://schemas.microsoft.com/office/drawing/2014/chart" uri="{C3380CC4-5D6E-409C-BE32-E72D297353CC}">
                <c16:uniqueId val="{00000005-83B7-4BBC-8502-ADC1640E2EB4}"/>
              </c:ext>
            </c:extLst>
          </c:dPt>
          <c:dPt>
            <c:idx val="3"/>
            <c:invertIfNegative val="0"/>
            <c:bubble3D val="0"/>
            <c:spPr>
              <a:solidFill>
                <a:srgbClr val="FF0000"/>
              </a:solidFill>
              <a:ln>
                <a:solidFill>
                  <a:schemeClr val="tx1"/>
                </a:solidFill>
              </a:ln>
              <a:effectLst/>
            </c:spPr>
            <c:extLst>
              <c:ext xmlns:c16="http://schemas.microsoft.com/office/drawing/2014/chart" uri="{C3380CC4-5D6E-409C-BE32-E72D297353CC}">
                <c16:uniqueId val="{00000007-83B7-4BBC-8502-ADC1640E2EB4}"/>
              </c:ext>
            </c:extLst>
          </c:dPt>
          <c:dLbls>
            <c:dLbl>
              <c:idx val="0"/>
              <c:layout>
                <c:manualLayout>
                  <c:x val="0"/>
                  <c:y val="-1.4274102862332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3B7-4BBC-8502-ADC1640E2EB4}"/>
                </c:ext>
              </c:extLst>
            </c:dLbl>
            <c:dLbl>
              <c:idx val="1"/>
              <c:layout>
                <c:manualLayout>
                  <c:x val="0"/>
                  <c:y val="-2.85482057246645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3B7-4BBC-8502-ADC1640E2EB4}"/>
                </c:ext>
              </c:extLst>
            </c:dLbl>
            <c:dLbl>
              <c:idx val="2"/>
              <c:layout>
                <c:manualLayout>
                  <c:x val="-5.9043869718353595E-17"/>
                  <c:y val="-3.5685257155830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3B7-4BBC-8502-ADC1640E2EB4}"/>
                </c:ext>
              </c:extLst>
            </c:dLbl>
            <c:dLbl>
              <c:idx val="3"/>
              <c:layout>
                <c:manualLayout>
                  <c:x val="-3.2206119162640902E-3"/>
                  <c:y val="-9.516068574888181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3B7-4BBC-8502-ADC1640E2EB4}"/>
                </c:ext>
              </c:extLst>
            </c:dLbl>
            <c:dLbl>
              <c:idx val="4"/>
              <c:layout>
                <c:manualLayout>
                  <c:x val="-1.6103059581321633E-3"/>
                  <c:y val="-2.8548205724664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3B7-4BBC-8502-ADC1640E2EB4}"/>
                </c:ext>
              </c:extLst>
            </c:dLbl>
            <c:dLbl>
              <c:idx val="5"/>
              <c:layout>
                <c:manualLayout>
                  <c:x val="0"/>
                  <c:y val="-9.516068574888181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3B7-4BBC-8502-ADC1640E2EB4}"/>
                </c:ext>
              </c:extLst>
            </c:dLbl>
            <c:dLbl>
              <c:idx val="6"/>
              <c:layout>
                <c:manualLayout>
                  <c:x val="-1.1808773943670719E-16"/>
                  <c:y val="-1.66531200060544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3B7-4BBC-8502-ADC1640E2EB4}"/>
                </c:ext>
              </c:extLst>
            </c:dLbl>
            <c:dLbl>
              <c:idx val="7"/>
              <c:layout>
                <c:manualLayout>
                  <c:x val="1.6103059581320451E-3"/>
                  <c:y val="-3.5685257155830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338-4390-89A1-DD60EC3EA104}"/>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Sheet1!$K$2:$K$9</c:f>
                <c:numCache>
                  <c:formatCode>General</c:formatCode>
                  <c:ptCount val="8"/>
                  <c:pt idx="0">
                    <c:v>1.5</c:v>
                  </c:pt>
                  <c:pt idx="1">
                    <c:v>4.5</c:v>
                  </c:pt>
                  <c:pt idx="2">
                    <c:v>3.1999999999999993</c:v>
                  </c:pt>
                  <c:pt idx="3">
                    <c:v>1.9000000000000004</c:v>
                  </c:pt>
                  <c:pt idx="4">
                    <c:v>4.6000000000000014</c:v>
                  </c:pt>
                  <c:pt idx="5">
                    <c:v>1.5</c:v>
                  </c:pt>
                  <c:pt idx="6">
                    <c:v>2.5999999999999996</c:v>
                  </c:pt>
                  <c:pt idx="7">
                    <c:v>4</c:v>
                  </c:pt>
                </c:numCache>
              </c:numRef>
            </c:plus>
            <c:minus>
              <c:numRef>
                <c:f>Sheet1!$J$2:$J$9</c:f>
                <c:numCache>
                  <c:formatCode>General</c:formatCode>
                  <c:ptCount val="8"/>
                  <c:pt idx="0">
                    <c:v>1.2000000000000002</c:v>
                  </c:pt>
                  <c:pt idx="1">
                    <c:v>3.2999999999999972</c:v>
                  </c:pt>
                  <c:pt idx="2">
                    <c:v>2.8999999999999986</c:v>
                  </c:pt>
                  <c:pt idx="3">
                    <c:v>1.6999999999999993</c:v>
                  </c:pt>
                  <c:pt idx="4">
                    <c:v>4.2999999999999972</c:v>
                  </c:pt>
                  <c:pt idx="5">
                    <c:v>1</c:v>
                  </c:pt>
                  <c:pt idx="6">
                    <c:v>2.0999999999999996</c:v>
                  </c:pt>
                  <c:pt idx="7">
                    <c:v>3.8000000000000007</c:v>
                  </c:pt>
                </c:numCache>
              </c:numRef>
            </c:minus>
            <c:spPr>
              <a:noFill/>
              <a:ln w="15875" cap="flat" cmpd="sng" algn="ctr">
                <a:solidFill>
                  <a:schemeClr val="tx1">
                    <a:lumMod val="65000"/>
                    <a:lumOff val="35000"/>
                  </a:schemeClr>
                </a:solidFill>
                <a:round/>
              </a:ln>
              <a:effectLst/>
            </c:spPr>
          </c:errBars>
          <c:cat>
            <c:strRef>
              <c:f>Sheet1!$A$2:$A$9</c:f>
              <c:strCache>
                <c:ptCount val="8"/>
                <c:pt idx="0">
                  <c:v>Blind/Vision Problem</c:v>
                </c:pt>
                <c:pt idx="1">
                  <c:v>Disability</c:v>
                </c:pt>
                <c:pt idx="2">
                  <c:v>Fair/Poor Health</c:v>
                </c:pt>
                <c:pt idx="3">
                  <c:v>Any Dx'd CVD</c:v>
                </c:pt>
                <c:pt idx="4">
                  <c:v>High Blood Pressure*</c:v>
                </c:pt>
                <c:pt idx="5">
                  <c:v>Dx'd CKD</c:v>
                </c:pt>
                <c:pt idx="6">
                  <c:v>Unable to Work</c:v>
                </c:pt>
                <c:pt idx="7">
                  <c:v>Dx'd Depression</c:v>
                </c:pt>
              </c:strCache>
            </c:strRef>
          </c:cat>
          <c:val>
            <c:numRef>
              <c:f>Sheet1!$C$2:$C$9</c:f>
              <c:numCache>
                <c:formatCode>0.0</c:formatCode>
                <c:ptCount val="8"/>
                <c:pt idx="0">
                  <c:v>5.3</c:v>
                </c:pt>
                <c:pt idx="1">
                  <c:v>29.4</c:v>
                </c:pt>
                <c:pt idx="2">
                  <c:v>23</c:v>
                </c:pt>
                <c:pt idx="3">
                  <c:v>9.1999999999999993</c:v>
                </c:pt>
                <c:pt idx="4">
                  <c:v>39.5</c:v>
                </c:pt>
                <c:pt idx="5">
                  <c:v>3.5</c:v>
                </c:pt>
                <c:pt idx="6">
                  <c:v>8.5</c:v>
                </c:pt>
                <c:pt idx="7">
                  <c:v>28.6</c:v>
                </c:pt>
              </c:numCache>
            </c:numRef>
          </c:val>
          <c:extLst>
            <c:ext xmlns:c16="http://schemas.microsoft.com/office/drawing/2014/chart" uri="{C3380CC4-5D6E-409C-BE32-E72D297353CC}">
              <c16:uniqueId val="{00000009-D284-4AF4-93A2-B70DA373F03F}"/>
            </c:ext>
          </c:extLst>
        </c:ser>
        <c:dLbls>
          <c:showLegendKey val="0"/>
          <c:showVal val="0"/>
          <c:showCatName val="0"/>
          <c:showSerName val="0"/>
          <c:showPercent val="0"/>
          <c:showBubbleSize val="0"/>
        </c:dLbls>
        <c:gapWidth val="53"/>
        <c:overlap val="-7"/>
        <c:axId val="580550240"/>
        <c:axId val="580547288"/>
      </c:barChart>
      <c:catAx>
        <c:axId val="5805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47288"/>
        <c:crosses val="autoZero"/>
        <c:auto val="1"/>
        <c:lblAlgn val="ctr"/>
        <c:lblOffset val="100"/>
        <c:noMultiLvlLbl val="0"/>
      </c:catAx>
      <c:valAx>
        <c:axId val="5805472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50240"/>
        <c:crosses val="autoZero"/>
        <c:crossBetween val="between"/>
      </c:valAx>
      <c:spPr>
        <a:noFill/>
        <a:ln>
          <a:noFill/>
        </a:ln>
        <a:effectLst/>
      </c:spPr>
    </c:plotArea>
    <c:legend>
      <c:legendPos val="r"/>
      <c:layout>
        <c:manualLayout>
          <c:xMode val="edge"/>
          <c:yMode val="edge"/>
          <c:x val="0.81133122852397077"/>
          <c:y val="5.1539252190615815E-2"/>
          <c:w val="0.15163173443899222"/>
          <c:h val="8.29527686420813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dirty="0">
                <a:solidFill>
                  <a:schemeClr val="accent6">
                    <a:lumMod val="50000"/>
                  </a:schemeClr>
                </a:solidFill>
              </a:rPr>
              <a:t>Diagnosed Pre-diabetes Among Adults Aged</a:t>
            </a:r>
            <a:r>
              <a:rPr lang="en-US" sz="2400" b="0" baseline="0" dirty="0">
                <a:solidFill>
                  <a:schemeClr val="accent6">
                    <a:lumMod val="50000"/>
                  </a:schemeClr>
                </a:solidFill>
              </a:rPr>
              <a:t> 20+</a:t>
            </a:r>
            <a:endParaRPr lang="en-US" sz="2400" b="0" dirty="0">
              <a:solidFill>
                <a:schemeClr val="accent6">
                  <a:lumMod val="50000"/>
                </a:schemeClr>
              </a:solidFill>
            </a:endParaRPr>
          </a:p>
          <a:p>
            <a:pPr>
              <a:defRPr/>
            </a:pPr>
            <a:r>
              <a:rPr lang="en-US" sz="2000" b="0" dirty="0">
                <a:solidFill>
                  <a:schemeClr val="accent6">
                    <a:lumMod val="50000"/>
                  </a:schemeClr>
                </a:solidFill>
              </a:rPr>
              <a:t>By Age Group</a:t>
            </a:r>
            <a:r>
              <a:rPr lang="en-US" sz="2000" b="0" baseline="0" dirty="0">
                <a:solidFill>
                  <a:schemeClr val="accent6">
                    <a:lumMod val="50000"/>
                  </a:schemeClr>
                </a:solidFill>
              </a:rPr>
              <a:t> </a:t>
            </a:r>
            <a:r>
              <a:rPr lang="en-US" sz="2000" b="0" dirty="0">
                <a:solidFill>
                  <a:schemeClr val="accent6">
                    <a:lumMod val="50000"/>
                  </a:schemeClr>
                </a:solidFill>
              </a:rPr>
              <a:t>2019-2021</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94162323912407E-2"/>
          <c:y val="0.1585377024576371"/>
          <c:w val="0.92109247213663514"/>
          <c:h val="0.71580860638486998"/>
        </c:manualLayout>
      </c:layout>
      <c:barChart>
        <c:barDir val="col"/>
        <c:grouping val="clustered"/>
        <c:varyColors val="0"/>
        <c:ser>
          <c:idx val="0"/>
          <c:order val="0"/>
          <c:tx>
            <c:strRef>
              <c:f>Sheet1!$B$1</c:f>
              <c:strCache>
                <c:ptCount val="1"/>
                <c:pt idx="0">
                  <c:v>Dx'd Pre-diabetes</c:v>
                </c:pt>
              </c:strCache>
            </c:strRef>
          </c:tx>
          <c:spPr>
            <a:solidFill>
              <a:schemeClr val="accent1"/>
            </a:solidFill>
            <a:ln>
              <a:noFill/>
            </a:ln>
            <a:effectLst/>
          </c:spPr>
          <c:invertIfNegative val="0"/>
          <c:dPt>
            <c:idx val="0"/>
            <c:invertIfNegative val="0"/>
            <c:bubble3D val="0"/>
            <c:spPr>
              <a:solidFill>
                <a:schemeClr val="tx2">
                  <a:lumMod val="40000"/>
                  <a:lumOff val="60000"/>
                </a:schemeClr>
              </a:solidFill>
              <a:ln>
                <a:solidFill>
                  <a:schemeClr val="tx1"/>
                </a:solidFill>
              </a:ln>
              <a:effectLst/>
            </c:spPr>
            <c:extLst>
              <c:ext xmlns:c16="http://schemas.microsoft.com/office/drawing/2014/chart" uri="{C3380CC4-5D6E-409C-BE32-E72D297353CC}">
                <c16:uniqueId val="{00000004-E5E7-46F0-B838-86644CC742A2}"/>
              </c:ext>
            </c:extLst>
          </c:dPt>
          <c:dPt>
            <c:idx val="1"/>
            <c:invertIfNegative val="0"/>
            <c:bubble3D val="0"/>
            <c:spPr>
              <a:solidFill>
                <a:srgbClr val="C00000"/>
              </a:solidFill>
              <a:ln>
                <a:noFill/>
              </a:ln>
              <a:effectLst/>
            </c:spPr>
            <c:extLst>
              <c:ext xmlns:c16="http://schemas.microsoft.com/office/drawing/2014/chart" uri="{C3380CC4-5D6E-409C-BE32-E72D297353CC}">
                <c16:uniqueId val="{00000005-E5E7-46F0-B838-86644CC742A2}"/>
              </c:ext>
            </c:extLst>
          </c:dPt>
          <c:dPt>
            <c:idx val="2"/>
            <c:invertIfNegative val="0"/>
            <c:bubble3D val="0"/>
            <c:spPr>
              <a:solidFill>
                <a:schemeClr val="accent4">
                  <a:lumMod val="20000"/>
                  <a:lumOff val="80000"/>
                </a:schemeClr>
              </a:solidFill>
              <a:ln>
                <a:solidFill>
                  <a:schemeClr val="tx1"/>
                </a:solidFill>
              </a:ln>
              <a:effectLst/>
            </c:spPr>
            <c:extLst>
              <c:ext xmlns:c16="http://schemas.microsoft.com/office/drawing/2014/chart" uri="{C3380CC4-5D6E-409C-BE32-E72D297353CC}">
                <c16:uniqueId val="{00000006-E5E7-46F0-B838-86644CC742A2}"/>
              </c:ext>
            </c:extLst>
          </c:dPt>
          <c:dPt>
            <c:idx val="3"/>
            <c:invertIfNegative val="0"/>
            <c:bubble3D val="0"/>
            <c:spPr>
              <a:solidFill>
                <a:schemeClr val="accent5">
                  <a:lumMod val="20000"/>
                  <a:lumOff val="80000"/>
                </a:schemeClr>
              </a:solidFill>
              <a:ln>
                <a:solidFill>
                  <a:schemeClr val="tx1"/>
                </a:solidFill>
              </a:ln>
              <a:effectLst/>
            </c:spPr>
            <c:extLst>
              <c:ext xmlns:c16="http://schemas.microsoft.com/office/drawing/2014/chart" uri="{C3380CC4-5D6E-409C-BE32-E72D297353CC}">
                <c16:uniqueId val="{00000007-E5E7-46F0-B838-86644CC742A2}"/>
              </c:ext>
            </c:extLst>
          </c:dPt>
          <c:dPt>
            <c:idx val="4"/>
            <c:invertIfNegative val="0"/>
            <c:bubble3D val="0"/>
            <c:spPr>
              <a:solidFill>
                <a:srgbClr val="7030A0"/>
              </a:solidFill>
              <a:ln>
                <a:solidFill>
                  <a:schemeClr val="tx1"/>
                </a:solidFill>
              </a:ln>
              <a:effectLst/>
            </c:spPr>
            <c:extLst>
              <c:ext xmlns:c16="http://schemas.microsoft.com/office/drawing/2014/chart" uri="{C3380CC4-5D6E-409C-BE32-E72D297353CC}">
                <c16:uniqueId val="{00000008-E5E7-46F0-B838-86644CC742A2}"/>
              </c:ext>
            </c:extLst>
          </c:dPt>
          <c:dPt>
            <c:idx val="6"/>
            <c:invertIfNegative val="0"/>
            <c:bubble3D val="0"/>
            <c:spPr>
              <a:solidFill>
                <a:schemeClr val="accent6">
                  <a:lumMod val="20000"/>
                  <a:lumOff val="80000"/>
                </a:schemeClr>
              </a:solidFill>
              <a:ln>
                <a:solidFill>
                  <a:schemeClr val="tx1">
                    <a:lumMod val="65000"/>
                    <a:lumOff val="35000"/>
                  </a:schemeClr>
                </a:solidFill>
              </a:ln>
              <a:effectLst/>
            </c:spPr>
            <c:extLst>
              <c:ext xmlns:c16="http://schemas.microsoft.com/office/drawing/2014/chart" uri="{C3380CC4-5D6E-409C-BE32-E72D297353CC}">
                <c16:uniqueId val="{0000000B-8635-4902-A809-8FAEC224CFF7}"/>
              </c:ext>
            </c:extLst>
          </c:dPt>
          <c:dLbls>
            <c:dLbl>
              <c:idx val="0"/>
              <c:layout>
                <c:manualLayout>
                  <c:x val="-1.4760967429588399E-17"/>
                  <c:y val="-4.0443291443274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5E7-46F0-B838-86644CC742A2}"/>
                </c:ext>
              </c:extLst>
            </c:dLbl>
            <c:dLbl>
              <c:idx val="1"/>
              <c:layout>
                <c:manualLayout>
                  <c:x val="0"/>
                  <c:y val="-3.33062400121087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5E7-46F0-B838-86644CC742A2}"/>
                </c:ext>
              </c:extLst>
            </c:dLbl>
            <c:dLbl>
              <c:idx val="2"/>
              <c:layout>
                <c:manualLayout>
                  <c:x val="1.6103059581320451E-3"/>
                  <c:y val="-3.3306240012108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5E7-46F0-B838-86644CC742A2}"/>
                </c:ext>
              </c:extLst>
            </c:dLbl>
            <c:dLbl>
              <c:idx val="3"/>
              <c:layout>
                <c:manualLayout>
                  <c:x val="3.2206119162640312E-3"/>
                  <c:y val="-4.0443291443274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5E7-46F0-B838-86644CC742A2}"/>
                </c:ext>
              </c:extLst>
            </c:dLbl>
            <c:dLbl>
              <c:idx val="4"/>
              <c:layout>
                <c:manualLayout>
                  <c:x val="-3.2206119162640902E-3"/>
                  <c:y val="-3.80642742995527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5E7-46F0-B838-86644CC742A2}"/>
                </c:ext>
              </c:extLst>
            </c:dLbl>
            <c:dLbl>
              <c:idx val="5"/>
              <c:layout>
                <c:manualLayout>
                  <c:x val="-1.6103059581321633E-3"/>
                  <c:y val="-4.52013257307189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635-4902-A809-8FAEC224CFF7}"/>
                </c:ext>
              </c:extLst>
            </c:dLbl>
            <c:dLbl>
              <c:idx val="6"/>
              <c:layout>
                <c:manualLayout>
                  <c:x val="-1.1808773943670719E-16"/>
                  <c:y val="-3.5685257155830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635-4902-A809-8FAEC224CFF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errBars>
            <c:errBarType val="both"/>
            <c:errValType val="cust"/>
            <c:noEndCap val="0"/>
            <c:plus>
              <c:numRef>
                <c:f>Sheet1!$F$2:$F$8</c:f>
                <c:numCache>
                  <c:formatCode>General</c:formatCode>
                  <c:ptCount val="7"/>
                  <c:pt idx="0">
                    <c:v>2.4000000000000004</c:v>
                  </c:pt>
                  <c:pt idx="1">
                    <c:v>1.5999999999999996</c:v>
                  </c:pt>
                  <c:pt idx="2">
                    <c:v>1.6999999999999993</c:v>
                  </c:pt>
                  <c:pt idx="3">
                    <c:v>2</c:v>
                  </c:pt>
                  <c:pt idx="4">
                    <c:v>1.8999999999999986</c:v>
                  </c:pt>
                  <c:pt idx="5">
                    <c:v>1.9000000000000021</c:v>
                  </c:pt>
                  <c:pt idx="6">
                    <c:v>2</c:v>
                  </c:pt>
                </c:numCache>
              </c:numRef>
            </c:plus>
            <c:minus>
              <c:numRef>
                <c:f>Sheet1!$E$2:$E$8</c:f>
                <c:numCache>
                  <c:formatCode>General</c:formatCode>
                  <c:ptCount val="7"/>
                  <c:pt idx="0">
                    <c:v>1.6</c:v>
                  </c:pt>
                  <c:pt idx="1">
                    <c:v>1.2999999999999998</c:v>
                  </c:pt>
                  <c:pt idx="2">
                    <c:v>1.5</c:v>
                  </c:pt>
                  <c:pt idx="3">
                    <c:v>1.9000000000000004</c:v>
                  </c:pt>
                  <c:pt idx="4">
                    <c:v>1.8000000000000007</c:v>
                  </c:pt>
                  <c:pt idx="5">
                    <c:v>1.7999999999999989</c:v>
                  </c:pt>
                  <c:pt idx="6">
                    <c:v>1.9000000000000004</c:v>
                  </c:pt>
                </c:numCache>
              </c:numRef>
            </c:minus>
            <c:spPr>
              <a:noFill/>
              <a:ln w="19050" cap="flat" cmpd="sng" algn="ctr">
                <a:solidFill>
                  <a:schemeClr val="tx1">
                    <a:lumMod val="65000"/>
                    <a:lumOff val="35000"/>
                  </a:schemeClr>
                </a:solidFill>
                <a:round/>
              </a:ln>
              <a:effectLst/>
            </c:spPr>
          </c:errBars>
          <c:cat>
            <c:strRef>
              <c:f>Sheet1!$A$2:$A$8</c:f>
              <c:strCache>
                <c:ptCount val="7"/>
                <c:pt idx="0">
                  <c:v>20-24</c:v>
                </c:pt>
                <c:pt idx="1">
                  <c:v>25-34</c:v>
                </c:pt>
                <c:pt idx="2">
                  <c:v>35-44</c:v>
                </c:pt>
                <c:pt idx="3">
                  <c:v>45-54</c:v>
                </c:pt>
                <c:pt idx="4">
                  <c:v>55-64</c:v>
                </c:pt>
                <c:pt idx="5">
                  <c:v>65-74</c:v>
                </c:pt>
                <c:pt idx="6">
                  <c:v>75+</c:v>
                </c:pt>
              </c:strCache>
            </c:strRef>
          </c:cat>
          <c:val>
            <c:numRef>
              <c:f>Sheet1!$B$2:$B$8</c:f>
              <c:numCache>
                <c:formatCode>0.0</c:formatCode>
                <c:ptCount val="7"/>
                <c:pt idx="0">
                  <c:v>4.5</c:v>
                </c:pt>
                <c:pt idx="1">
                  <c:v>7.5</c:v>
                </c:pt>
                <c:pt idx="2">
                  <c:v>9.9</c:v>
                </c:pt>
                <c:pt idx="3">
                  <c:v>15</c:v>
                </c:pt>
                <c:pt idx="4">
                  <c:v>17</c:v>
                </c:pt>
                <c:pt idx="5">
                  <c:v>17.2</c:v>
                </c:pt>
                <c:pt idx="6">
                  <c:v>15.5</c:v>
                </c:pt>
              </c:numCache>
            </c:numRef>
          </c:val>
          <c:extLst>
            <c:ext xmlns:c16="http://schemas.microsoft.com/office/drawing/2014/chart" uri="{C3380CC4-5D6E-409C-BE32-E72D297353CC}">
              <c16:uniqueId val="{00000000-E5E7-46F0-B838-86644CC742A2}"/>
            </c:ext>
          </c:extLst>
        </c:ser>
        <c:dLbls>
          <c:showLegendKey val="0"/>
          <c:showVal val="0"/>
          <c:showCatName val="0"/>
          <c:showSerName val="0"/>
          <c:showPercent val="0"/>
          <c:showBubbleSize val="0"/>
        </c:dLbls>
        <c:gapWidth val="68"/>
        <c:overlap val="-27"/>
        <c:axId val="580550240"/>
        <c:axId val="580547288"/>
      </c:barChart>
      <c:catAx>
        <c:axId val="5805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47288"/>
        <c:crosses val="autoZero"/>
        <c:auto val="1"/>
        <c:lblAlgn val="ctr"/>
        <c:lblOffset val="100"/>
        <c:noMultiLvlLbl val="0"/>
      </c:catAx>
      <c:valAx>
        <c:axId val="58054728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5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dirty="0">
                <a:solidFill>
                  <a:schemeClr val="accent6">
                    <a:lumMod val="50000"/>
                  </a:schemeClr>
                </a:solidFill>
              </a:rPr>
              <a:t>Diagnosed Diabetes Among Adults</a:t>
            </a:r>
          </a:p>
          <a:p>
            <a:pPr>
              <a:defRPr/>
            </a:pPr>
            <a:r>
              <a:rPr lang="en-US" sz="2000" b="0" dirty="0">
                <a:solidFill>
                  <a:schemeClr val="accent6">
                    <a:lumMod val="50000"/>
                  </a:schemeClr>
                </a:solidFill>
              </a:rPr>
              <a:t>By Age Group</a:t>
            </a:r>
            <a:r>
              <a:rPr lang="en-US" sz="2000" b="0" baseline="0" dirty="0">
                <a:solidFill>
                  <a:schemeClr val="accent6">
                    <a:lumMod val="50000"/>
                  </a:schemeClr>
                </a:solidFill>
              </a:rPr>
              <a:t> </a:t>
            </a:r>
            <a:r>
              <a:rPr lang="en-US" sz="2000" b="0" dirty="0">
                <a:solidFill>
                  <a:schemeClr val="accent6">
                    <a:lumMod val="50000"/>
                  </a:schemeClr>
                </a:solidFill>
              </a:rPr>
              <a:t>2019-2021</a:t>
            </a:r>
            <a:endParaRPr lang="en-US" sz="1600" b="0" dirty="0">
              <a:solidFill>
                <a:schemeClr val="accent6">
                  <a:lumMod val="50000"/>
                </a:schemeClr>
              </a:solidFill>
            </a:endParaRPr>
          </a:p>
        </c:rich>
      </c:tx>
      <c:layout>
        <c:manualLayout>
          <c:xMode val="edge"/>
          <c:yMode val="edge"/>
          <c:x val="0.22353050071639599"/>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94162323912407E-2"/>
          <c:y val="0.1585377024576371"/>
          <c:w val="0.92109247213663514"/>
          <c:h val="0.71580860638486998"/>
        </c:manualLayout>
      </c:layout>
      <c:barChart>
        <c:barDir val="col"/>
        <c:grouping val="clustered"/>
        <c:varyColors val="0"/>
        <c:ser>
          <c:idx val="0"/>
          <c:order val="0"/>
          <c:tx>
            <c:strRef>
              <c:f>Sheet1!$B$1</c:f>
              <c:strCache>
                <c:ptCount val="1"/>
                <c:pt idx="0">
                  <c:v>Dx'd Pre-diabetes</c:v>
                </c:pt>
              </c:strCache>
            </c:strRef>
          </c:tx>
          <c:spPr>
            <a:solidFill>
              <a:schemeClr val="accent1"/>
            </a:solidFill>
            <a:ln>
              <a:noFill/>
            </a:ln>
            <a:effectLst/>
          </c:spPr>
          <c:invertIfNegative val="0"/>
          <c:dPt>
            <c:idx val="0"/>
            <c:invertIfNegative val="0"/>
            <c:bubble3D val="0"/>
            <c:spPr>
              <a:solidFill>
                <a:schemeClr val="tx2">
                  <a:lumMod val="40000"/>
                  <a:lumOff val="60000"/>
                </a:schemeClr>
              </a:solidFill>
              <a:ln>
                <a:solidFill>
                  <a:schemeClr val="tx1"/>
                </a:solidFill>
              </a:ln>
              <a:effectLst/>
            </c:spPr>
            <c:extLst>
              <c:ext xmlns:c16="http://schemas.microsoft.com/office/drawing/2014/chart" uri="{C3380CC4-5D6E-409C-BE32-E72D297353CC}">
                <c16:uniqueId val="{00000004-E5E7-46F0-B838-86644CC742A2}"/>
              </c:ext>
            </c:extLst>
          </c:dPt>
          <c:dPt>
            <c:idx val="1"/>
            <c:invertIfNegative val="0"/>
            <c:bubble3D val="0"/>
            <c:spPr>
              <a:solidFill>
                <a:srgbClr val="C00000"/>
              </a:solidFill>
              <a:ln>
                <a:noFill/>
              </a:ln>
              <a:effectLst/>
            </c:spPr>
            <c:extLst>
              <c:ext xmlns:c16="http://schemas.microsoft.com/office/drawing/2014/chart" uri="{C3380CC4-5D6E-409C-BE32-E72D297353CC}">
                <c16:uniqueId val="{00000005-E5E7-46F0-B838-86644CC742A2}"/>
              </c:ext>
            </c:extLst>
          </c:dPt>
          <c:dPt>
            <c:idx val="2"/>
            <c:invertIfNegative val="0"/>
            <c:bubble3D val="0"/>
            <c:spPr>
              <a:solidFill>
                <a:schemeClr val="accent4">
                  <a:lumMod val="20000"/>
                  <a:lumOff val="80000"/>
                </a:schemeClr>
              </a:solidFill>
              <a:ln>
                <a:solidFill>
                  <a:schemeClr val="tx1"/>
                </a:solidFill>
              </a:ln>
              <a:effectLst/>
            </c:spPr>
            <c:extLst>
              <c:ext xmlns:c16="http://schemas.microsoft.com/office/drawing/2014/chart" uri="{C3380CC4-5D6E-409C-BE32-E72D297353CC}">
                <c16:uniqueId val="{00000006-E5E7-46F0-B838-86644CC742A2}"/>
              </c:ext>
            </c:extLst>
          </c:dPt>
          <c:dPt>
            <c:idx val="3"/>
            <c:invertIfNegative val="0"/>
            <c:bubble3D val="0"/>
            <c:spPr>
              <a:solidFill>
                <a:schemeClr val="accent5">
                  <a:lumMod val="20000"/>
                  <a:lumOff val="80000"/>
                </a:schemeClr>
              </a:solidFill>
              <a:ln>
                <a:solidFill>
                  <a:schemeClr val="tx1"/>
                </a:solidFill>
              </a:ln>
              <a:effectLst/>
            </c:spPr>
            <c:extLst>
              <c:ext xmlns:c16="http://schemas.microsoft.com/office/drawing/2014/chart" uri="{C3380CC4-5D6E-409C-BE32-E72D297353CC}">
                <c16:uniqueId val="{00000007-E5E7-46F0-B838-86644CC742A2}"/>
              </c:ext>
            </c:extLst>
          </c:dPt>
          <c:dPt>
            <c:idx val="4"/>
            <c:invertIfNegative val="0"/>
            <c:bubble3D val="0"/>
            <c:spPr>
              <a:solidFill>
                <a:srgbClr val="7030A0"/>
              </a:solidFill>
              <a:ln>
                <a:solidFill>
                  <a:schemeClr val="tx1"/>
                </a:solidFill>
              </a:ln>
              <a:effectLst/>
            </c:spPr>
            <c:extLst>
              <c:ext xmlns:c16="http://schemas.microsoft.com/office/drawing/2014/chart" uri="{C3380CC4-5D6E-409C-BE32-E72D297353CC}">
                <c16:uniqueId val="{00000008-E5E7-46F0-B838-86644CC742A2}"/>
              </c:ext>
            </c:extLst>
          </c:dPt>
          <c:dPt>
            <c:idx val="6"/>
            <c:invertIfNegative val="0"/>
            <c:bubble3D val="0"/>
            <c:spPr>
              <a:solidFill>
                <a:schemeClr val="accent6">
                  <a:lumMod val="20000"/>
                  <a:lumOff val="80000"/>
                </a:schemeClr>
              </a:solidFill>
              <a:ln>
                <a:solidFill>
                  <a:schemeClr val="tx1">
                    <a:lumMod val="65000"/>
                    <a:lumOff val="35000"/>
                  </a:schemeClr>
                </a:solidFill>
              </a:ln>
              <a:effectLst/>
            </c:spPr>
            <c:extLst>
              <c:ext xmlns:c16="http://schemas.microsoft.com/office/drawing/2014/chart" uri="{C3380CC4-5D6E-409C-BE32-E72D297353CC}">
                <c16:uniqueId val="{0000000B-8635-4902-A809-8FAEC224CFF7}"/>
              </c:ext>
            </c:extLst>
          </c:dPt>
          <c:dLbls>
            <c:dLbl>
              <c:idx val="0"/>
              <c:layout>
                <c:manualLayout>
                  <c:x val="-1.4760967429588399E-17"/>
                  <c:y val="-4.0443291443274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5E7-46F0-B838-86644CC742A2}"/>
                </c:ext>
              </c:extLst>
            </c:dLbl>
            <c:dLbl>
              <c:idx val="1"/>
              <c:layout>
                <c:manualLayout>
                  <c:x val="0"/>
                  <c:y val="-3.33062400121087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5E7-46F0-B838-86644CC742A2}"/>
                </c:ext>
              </c:extLst>
            </c:dLbl>
            <c:dLbl>
              <c:idx val="2"/>
              <c:layout>
                <c:manualLayout>
                  <c:x val="1.6103059581320451E-3"/>
                  <c:y val="-3.3306240012108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5E7-46F0-B838-86644CC742A2}"/>
                </c:ext>
              </c:extLst>
            </c:dLbl>
            <c:dLbl>
              <c:idx val="3"/>
              <c:layout>
                <c:manualLayout>
                  <c:x val="3.2206119162640312E-3"/>
                  <c:y val="-4.0443291443274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5E7-46F0-B838-86644CC742A2}"/>
                </c:ext>
              </c:extLst>
            </c:dLbl>
            <c:dLbl>
              <c:idx val="4"/>
              <c:layout>
                <c:manualLayout>
                  <c:x val="-3.2206119162640902E-3"/>
                  <c:y val="-3.80642742995527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5E7-46F0-B838-86644CC742A2}"/>
                </c:ext>
              </c:extLst>
            </c:dLbl>
            <c:dLbl>
              <c:idx val="5"/>
              <c:layout>
                <c:manualLayout>
                  <c:x val="0"/>
                  <c:y val="-1.90321371497763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635-4902-A809-8FAEC224CFF7}"/>
                </c:ext>
              </c:extLst>
            </c:dLbl>
            <c:dLbl>
              <c:idx val="6"/>
              <c:layout>
                <c:manualLayout>
                  <c:x val="-1.1808773943670719E-16"/>
                  <c:y val="-3.5685257155830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635-4902-A809-8FAEC224CFF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errBars>
            <c:errBarType val="both"/>
            <c:errValType val="cust"/>
            <c:noEndCap val="0"/>
            <c:plus>
              <c:numRef>
                <c:f>Sheet1!$F$2:$F$8</c:f>
                <c:numCache>
                  <c:formatCode>General</c:formatCode>
                  <c:ptCount val="7"/>
                  <c:pt idx="0">
                    <c:v>1.6999999999999997</c:v>
                  </c:pt>
                  <c:pt idx="1">
                    <c:v>1.1000000000000001</c:v>
                  </c:pt>
                  <c:pt idx="2">
                    <c:v>1.8000000000000007</c:v>
                  </c:pt>
                  <c:pt idx="3">
                    <c:v>2.1000000000000014</c:v>
                  </c:pt>
                  <c:pt idx="4">
                    <c:v>1.8999999999999986</c:v>
                  </c:pt>
                  <c:pt idx="5">
                    <c:v>2.1000000000000014</c:v>
                  </c:pt>
                  <c:pt idx="6">
                    <c:v>2.4000000000000021</c:v>
                  </c:pt>
                </c:numCache>
              </c:numRef>
            </c:plus>
            <c:minus>
              <c:numRef>
                <c:f>Sheet1!$E$2:$E$8</c:f>
                <c:numCache>
                  <c:formatCode>General</c:formatCode>
                  <c:ptCount val="7"/>
                  <c:pt idx="0">
                    <c:v>1</c:v>
                  </c:pt>
                  <c:pt idx="1">
                    <c:v>0.79999999999999982</c:v>
                  </c:pt>
                  <c:pt idx="2">
                    <c:v>1.4000000000000004</c:v>
                  </c:pt>
                  <c:pt idx="3">
                    <c:v>1.8000000000000007</c:v>
                  </c:pt>
                  <c:pt idx="4">
                    <c:v>1.7000000000000028</c:v>
                  </c:pt>
                  <c:pt idx="5">
                    <c:v>1.8999999999999986</c:v>
                  </c:pt>
                  <c:pt idx="6">
                    <c:v>2.0999999999999979</c:v>
                  </c:pt>
                </c:numCache>
              </c:numRef>
            </c:minus>
            <c:spPr>
              <a:noFill/>
              <a:ln w="19050" cap="flat" cmpd="sng" algn="ctr">
                <a:solidFill>
                  <a:schemeClr val="tx1">
                    <a:lumMod val="65000"/>
                    <a:lumOff val="35000"/>
                  </a:schemeClr>
                </a:solidFill>
                <a:round/>
              </a:ln>
              <a:effectLst/>
            </c:spPr>
          </c:errBars>
          <c:cat>
            <c:strRef>
              <c:f>Sheet1!$A$2:$A$8</c:f>
              <c:strCache>
                <c:ptCount val="7"/>
                <c:pt idx="0">
                  <c:v>18-24</c:v>
                </c:pt>
                <c:pt idx="1">
                  <c:v>25-34</c:v>
                </c:pt>
                <c:pt idx="2">
                  <c:v>35-44</c:v>
                </c:pt>
                <c:pt idx="3">
                  <c:v>45-54</c:v>
                </c:pt>
                <c:pt idx="4">
                  <c:v>55-64</c:v>
                </c:pt>
                <c:pt idx="5">
                  <c:v>65-74</c:v>
                </c:pt>
                <c:pt idx="6">
                  <c:v>75+</c:v>
                </c:pt>
              </c:strCache>
            </c:strRef>
          </c:cat>
          <c:val>
            <c:numRef>
              <c:f>Sheet1!$B$2:$B$8</c:f>
              <c:numCache>
                <c:formatCode>0.0</c:formatCode>
                <c:ptCount val="7"/>
                <c:pt idx="0">
                  <c:v>2.1</c:v>
                </c:pt>
                <c:pt idx="1">
                  <c:v>2.8</c:v>
                </c:pt>
                <c:pt idx="2">
                  <c:v>8</c:v>
                </c:pt>
                <c:pt idx="3">
                  <c:v>14.5</c:v>
                </c:pt>
                <c:pt idx="4">
                  <c:v>19.100000000000001</c:v>
                </c:pt>
                <c:pt idx="5">
                  <c:v>22.4</c:v>
                </c:pt>
                <c:pt idx="6">
                  <c:v>23.2</c:v>
                </c:pt>
              </c:numCache>
            </c:numRef>
          </c:val>
          <c:extLst>
            <c:ext xmlns:c16="http://schemas.microsoft.com/office/drawing/2014/chart" uri="{C3380CC4-5D6E-409C-BE32-E72D297353CC}">
              <c16:uniqueId val="{00000000-E5E7-46F0-B838-86644CC742A2}"/>
            </c:ext>
          </c:extLst>
        </c:ser>
        <c:dLbls>
          <c:showLegendKey val="0"/>
          <c:showVal val="0"/>
          <c:showCatName val="0"/>
          <c:showSerName val="0"/>
          <c:showPercent val="0"/>
          <c:showBubbleSize val="0"/>
        </c:dLbls>
        <c:gapWidth val="68"/>
        <c:overlap val="-27"/>
        <c:axId val="580550240"/>
        <c:axId val="580547288"/>
      </c:barChart>
      <c:catAx>
        <c:axId val="5805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47288"/>
        <c:crosses val="autoZero"/>
        <c:auto val="1"/>
        <c:lblAlgn val="ctr"/>
        <c:lblOffset val="100"/>
        <c:noMultiLvlLbl val="0"/>
      </c:catAx>
      <c:valAx>
        <c:axId val="58054728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5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dirty="0">
                <a:solidFill>
                  <a:schemeClr val="accent6">
                    <a:lumMod val="50000"/>
                  </a:schemeClr>
                </a:solidFill>
              </a:rPr>
              <a:t>Diagnosed Diabetes</a:t>
            </a:r>
          </a:p>
          <a:p>
            <a:pPr>
              <a:defRPr/>
            </a:pPr>
            <a:r>
              <a:rPr lang="en-US" sz="2000" b="0" dirty="0">
                <a:solidFill>
                  <a:schemeClr val="accent6">
                    <a:lumMod val="50000"/>
                  </a:schemeClr>
                </a:solidFill>
              </a:rPr>
              <a:t>By Race/Ethnicity</a:t>
            </a:r>
            <a:r>
              <a:rPr lang="en-US" sz="2000" b="0" baseline="0" dirty="0">
                <a:solidFill>
                  <a:schemeClr val="accent6">
                    <a:lumMod val="50000"/>
                  </a:schemeClr>
                </a:solidFill>
              </a:rPr>
              <a:t> </a:t>
            </a:r>
            <a:r>
              <a:rPr lang="en-US" sz="2000" dirty="0">
                <a:solidFill>
                  <a:schemeClr val="accent6">
                    <a:lumMod val="50000"/>
                  </a:schemeClr>
                </a:solidFill>
              </a:rPr>
              <a:t>2019-2021</a:t>
            </a:r>
            <a:r>
              <a:rPr lang="en-US" sz="2000" baseline="0" dirty="0">
                <a:solidFill>
                  <a:schemeClr val="accent6">
                    <a:lumMod val="50000"/>
                  </a:schemeClr>
                </a:solidFill>
              </a:rPr>
              <a:t> Crude Estimates</a:t>
            </a:r>
            <a:endParaRPr lang="en-US" sz="2000" dirty="0">
              <a:solidFill>
                <a:schemeClr val="accent6">
                  <a:lumMod val="50000"/>
                </a:schemeClr>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94162323912407E-2"/>
          <c:y val="0.1585377024576371"/>
          <c:w val="0.92109247213663514"/>
          <c:h val="0.71580860638486998"/>
        </c:manualLayout>
      </c:layout>
      <c:barChart>
        <c:barDir val="col"/>
        <c:grouping val="clustered"/>
        <c:varyColors val="0"/>
        <c:ser>
          <c:idx val="0"/>
          <c:order val="0"/>
          <c:tx>
            <c:strRef>
              <c:f>Sheet1!$B$1</c:f>
              <c:strCache>
                <c:ptCount val="1"/>
                <c:pt idx="0">
                  <c:v>Dx'd Diabetes</c:v>
                </c:pt>
              </c:strCache>
            </c:strRef>
          </c:tx>
          <c:spPr>
            <a:solidFill>
              <a:schemeClr val="accent1"/>
            </a:solidFill>
            <a:ln>
              <a:noFill/>
            </a:ln>
            <a:effectLst/>
          </c:spPr>
          <c:invertIfNegative val="0"/>
          <c:dPt>
            <c:idx val="0"/>
            <c:invertIfNegative val="0"/>
            <c:bubble3D val="0"/>
            <c:spPr>
              <a:solidFill>
                <a:schemeClr val="tx2">
                  <a:lumMod val="40000"/>
                  <a:lumOff val="60000"/>
                </a:schemeClr>
              </a:solidFill>
              <a:ln>
                <a:solidFill>
                  <a:schemeClr val="tx1"/>
                </a:solidFill>
              </a:ln>
              <a:effectLst/>
            </c:spPr>
            <c:extLst>
              <c:ext xmlns:c16="http://schemas.microsoft.com/office/drawing/2014/chart" uri="{C3380CC4-5D6E-409C-BE32-E72D297353CC}">
                <c16:uniqueId val="{00000004-E5E7-46F0-B838-86644CC742A2}"/>
              </c:ext>
            </c:extLst>
          </c:dPt>
          <c:dPt>
            <c:idx val="1"/>
            <c:invertIfNegative val="0"/>
            <c:bubble3D val="0"/>
            <c:spPr>
              <a:solidFill>
                <a:srgbClr val="C00000"/>
              </a:solidFill>
              <a:ln>
                <a:noFill/>
              </a:ln>
              <a:effectLst/>
            </c:spPr>
            <c:extLst>
              <c:ext xmlns:c16="http://schemas.microsoft.com/office/drawing/2014/chart" uri="{C3380CC4-5D6E-409C-BE32-E72D297353CC}">
                <c16:uniqueId val="{00000005-E5E7-46F0-B838-86644CC742A2}"/>
              </c:ext>
            </c:extLst>
          </c:dPt>
          <c:dPt>
            <c:idx val="2"/>
            <c:invertIfNegative val="0"/>
            <c:bubble3D val="0"/>
            <c:spPr>
              <a:solidFill>
                <a:schemeClr val="accent4">
                  <a:lumMod val="20000"/>
                  <a:lumOff val="80000"/>
                </a:schemeClr>
              </a:solidFill>
              <a:ln>
                <a:solidFill>
                  <a:schemeClr val="tx1"/>
                </a:solidFill>
              </a:ln>
              <a:effectLst/>
            </c:spPr>
            <c:extLst>
              <c:ext xmlns:c16="http://schemas.microsoft.com/office/drawing/2014/chart" uri="{C3380CC4-5D6E-409C-BE32-E72D297353CC}">
                <c16:uniqueId val="{00000006-E5E7-46F0-B838-86644CC742A2}"/>
              </c:ext>
            </c:extLst>
          </c:dPt>
          <c:dPt>
            <c:idx val="3"/>
            <c:invertIfNegative val="0"/>
            <c:bubble3D val="0"/>
            <c:spPr>
              <a:solidFill>
                <a:schemeClr val="accent5">
                  <a:lumMod val="20000"/>
                  <a:lumOff val="80000"/>
                </a:schemeClr>
              </a:solidFill>
              <a:ln>
                <a:solidFill>
                  <a:schemeClr val="tx1"/>
                </a:solidFill>
              </a:ln>
              <a:effectLst/>
            </c:spPr>
            <c:extLst>
              <c:ext xmlns:c16="http://schemas.microsoft.com/office/drawing/2014/chart" uri="{C3380CC4-5D6E-409C-BE32-E72D297353CC}">
                <c16:uniqueId val="{00000007-E5E7-46F0-B838-86644CC742A2}"/>
              </c:ext>
            </c:extLst>
          </c:dPt>
          <c:dPt>
            <c:idx val="4"/>
            <c:invertIfNegative val="0"/>
            <c:bubble3D val="0"/>
            <c:spPr>
              <a:solidFill>
                <a:srgbClr val="7030A0"/>
              </a:solidFill>
              <a:ln>
                <a:solidFill>
                  <a:schemeClr val="tx1"/>
                </a:solidFill>
              </a:ln>
              <a:effectLst/>
            </c:spPr>
            <c:extLst>
              <c:ext xmlns:c16="http://schemas.microsoft.com/office/drawing/2014/chart" uri="{C3380CC4-5D6E-409C-BE32-E72D297353CC}">
                <c16:uniqueId val="{00000008-E5E7-46F0-B838-86644CC742A2}"/>
              </c:ext>
            </c:extLst>
          </c:dPt>
          <c:dLbls>
            <c:dLbl>
              <c:idx val="0"/>
              <c:layout>
                <c:manualLayout>
                  <c:x val="-1.4760967429588399E-17"/>
                  <c:y val="-4.0443291443274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5E7-46F0-B838-86644CC742A2}"/>
                </c:ext>
              </c:extLst>
            </c:dLbl>
            <c:dLbl>
              <c:idx val="1"/>
              <c:layout>
                <c:manualLayout>
                  <c:x val="0"/>
                  <c:y val="-0.1808053029228755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5E7-46F0-B838-86644CC742A2}"/>
                </c:ext>
              </c:extLst>
            </c:dLbl>
            <c:dLbl>
              <c:idx val="2"/>
              <c:layout>
                <c:manualLayout>
                  <c:x val="-1.6103059581321041E-3"/>
                  <c:y val="-0.1570151314856549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5E7-46F0-B838-86644CC742A2}"/>
                </c:ext>
              </c:extLst>
            </c:dLbl>
            <c:dLbl>
              <c:idx val="3"/>
              <c:layout>
                <c:manualLayout>
                  <c:x val="-3.2206119162642081E-3"/>
                  <c:y val="-8.56446171739936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5E7-46F0-B838-86644CC742A2}"/>
                </c:ext>
              </c:extLst>
            </c:dLbl>
            <c:dLbl>
              <c:idx val="4"/>
              <c:layout>
                <c:manualLayout>
                  <c:x val="-6.4412238325281803E-3"/>
                  <c:y val="-0.1593941486293770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5E7-46F0-B838-86644CC742A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errBars>
            <c:errBarType val="both"/>
            <c:errValType val="cust"/>
            <c:noEndCap val="0"/>
            <c:plus>
              <c:numRef>
                <c:f>Sheet1!$F$2:$F$6</c:f>
                <c:numCache>
                  <c:formatCode>General</c:formatCode>
                  <c:ptCount val="5"/>
                  <c:pt idx="0">
                    <c:v>2.5</c:v>
                  </c:pt>
                  <c:pt idx="1">
                    <c:v>6.7</c:v>
                  </c:pt>
                  <c:pt idx="2">
                    <c:v>4.5999999999999996</c:v>
                  </c:pt>
                  <c:pt idx="3">
                    <c:v>1.1000000000000014</c:v>
                  </c:pt>
                  <c:pt idx="4">
                    <c:v>0.80000000000000071</c:v>
                  </c:pt>
                </c:numCache>
              </c:numRef>
            </c:plus>
            <c:minus>
              <c:numRef>
                <c:f>Sheet1!$E$2:$E$6</c:f>
                <c:numCache>
                  <c:formatCode>General</c:formatCode>
                  <c:ptCount val="5"/>
                  <c:pt idx="0">
                    <c:v>2.3000000000000007</c:v>
                  </c:pt>
                  <c:pt idx="1">
                    <c:v>3.5</c:v>
                  </c:pt>
                  <c:pt idx="2">
                    <c:v>3.2</c:v>
                  </c:pt>
                  <c:pt idx="3">
                    <c:v>1.0999999999999996</c:v>
                  </c:pt>
                  <c:pt idx="4">
                    <c:v>0.79999999999999893</c:v>
                  </c:pt>
                </c:numCache>
              </c:numRef>
            </c:minus>
            <c:spPr>
              <a:noFill/>
              <a:ln w="19050" cap="flat" cmpd="sng" algn="ctr">
                <a:solidFill>
                  <a:schemeClr val="tx1">
                    <a:lumMod val="65000"/>
                    <a:lumOff val="35000"/>
                  </a:schemeClr>
                </a:solidFill>
                <a:round/>
              </a:ln>
              <a:effectLst/>
            </c:spPr>
          </c:errBars>
          <c:cat>
            <c:strRef>
              <c:f>Sheet1!$A$2:$A$6</c:f>
              <c:strCache>
                <c:ptCount val="5"/>
                <c:pt idx="0">
                  <c:v>AIAN</c:v>
                </c:pt>
                <c:pt idx="1">
                  <c:v>AsianNHOPI</c:v>
                </c:pt>
                <c:pt idx="2">
                  <c:v>BlackAA</c:v>
                </c:pt>
                <c:pt idx="3">
                  <c:v>Hispanic</c:v>
                </c:pt>
                <c:pt idx="4">
                  <c:v>White</c:v>
                </c:pt>
              </c:strCache>
            </c:strRef>
          </c:cat>
          <c:val>
            <c:numRef>
              <c:f>Sheet1!$B$2:$B$6</c:f>
              <c:numCache>
                <c:formatCode>0.0</c:formatCode>
                <c:ptCount val="5"/>
                <c:pt idx="0">
                  <c:v>17.3</c:v>
                </c:pt>
                <c:pt idx="1">
                  <c:v>6.8</c:v>
                </c:pt>
                <c:pt idx="2">
                  <c:v>9</c:v>
                </c:pt>
                <c:pt idx="3">
                  <c:v>14.7</c:v>
                </c:pt>
                <c:pt idx="4">
                  <c:v>9.6</c:v>
                </c:pt>
              </c:numCache>
            </c:numRef>
          </c:val>
          <c:extLst>
            <c:ext xmlns:c16="http://schemas.microsoft.com/office/drawing/2014/chart" uri="{C3380CC4-5D6E-409C-BE32-E72D297353CC}">
              <c16:uniqueId val="{00000000-E5E7-46F0-B838-86644CC742A2}"/>
            </c:ext>
          </c:extLst>
        </c:ser>
        <c:dLbls>
          <c:showLegendKey val="0"/>
          <c:showVal val="0"/>
          <c:showCatName val="0"/>
          <c:showSerName val="0"/>
          <c:showPercent val="0"/>
          <c:showBubbleSize val="0"/>
        </c:dLbls>
        <c:gapWidth val="68"/>
        <c:overlap val="-27"/>
        <c:axId val="580550240"/>
        <c:axId val="580547288"/>
      </c:barChart>
      <c:catAx>
        <c:axId val="5805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47288"/>
        <c:crosses val="autoZero"/>
        <c:auto val="1"/>
        <c:lblAlgn val="ctr"/>
        <c:lblOffset val="100"/>
        <c:noMultiLvlLbl val="0"/>
      </c:catAx>
      <c:valAx>
        <c:axId val="580547288"/>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5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dirty="0">
                <a:solidFill>
                  <a:schemeClr val="accent6">
                    <a:lumMod val="50000"/>
                  </a:schemeClr>
                </a:solidFill>
              </a:rPr>
              <a:t>Diagnosed Diabetes</a:t>
            </a:r>
          </a:p>
          <a:p>
            <a:pPr>
              <a:defRPr/>
            </a:pPr>
            <a:r>
              <a:rPr lang="en-US" sz="2000" b="0" dirty="0">
                <a:solidFill>
                  <a:schemeClr val="accent6">
                    <a:lumMod val="50000"/>
                  </a:schemeClr>
                </a:solidFill>
              </a:rPr>
              <a:t>By Race/Ethnicity</a:t>
            </a:r>
            <a:r>
              <a:rPr lang="en-US" sz="2000" b="0" baseline="0" dirty="0">
                <a:solidFill>
                  <a:schemeClr val="accent6">
                    <a:lumMod val="50000"/>
                  </a:schemeClr>
                </a:solidFill>
              </a:rPr>
              <a:t> </a:t>
            </a:r>
            <a:r>
              <a:rPr lang="en-US" sz="2000" b="0" dirty="0">
                <a:solidFill>
                  <a:schemeClr val="accent6">
                    <a:lumMod val="50000"/>
                  </a:schemeClr>
                </a:solidFill>
              </a:rPr>
              <a:t>2019-2021</a:t>
            </a:r>
            <a:r>
              <a:rPr lang="en-US" sz="2000" b="0" baseline="0" dirty="0">
                <a:solidFill>
                  <a:schemeClr val="accent6">
                    <a:lumMod val="50000"/>
                  </a:schemeClr>
                </a:solidFill>
              </a:rPr>
              <a:t> Age-adjusted Estimates</a:t>
            </a:r>
            <a:endParaRPr lang="en-US" sz="2000" b="0" dirty="0">
              <a:solidFill>
                <a:schemeClr val="accent6">
                  <a:lumMod val="50000"/>
                </a:schemeClr>
              </a:solidFill>
            </a:endParaRPr>
          </a:p>
        </c:rich>
      </c:tx>
      <c:layout>
        <c:manualLayout>
          <c:xMode val="edge"/>
          <c:yMode val="edge"/>
          <c:x val="0.12948863276148453"/>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94162323912407E-2"/>
          <c:y val="0.1585377024576371"/>
          <c:w val="0.92109247213663514"/>
          <c:h val="0.71580860638486998"/>
        </c:manualLayout>
      </c:layout>
      <c:barChart>
        <c:barDir val="col"/>
        <c:grouping val="clustered"/>
        <c:varyColors val="0"/>
        <c:ser>
          <c:idx val="0"/>
          <c:order val="0"/>
          <c:tx>
            <c:strRef>
              <c:f>Sheet1!$B$1</c:f>
              <c:strCache>
                <c:ptCount val="1"/>
                <c:pt idx="0">
                  <c:v>Dx'd Diabetes</c:v>
                </c:pt>
              </c:strCache>
            </c:strRef>
          </c:tx>
          <c:spPr>
            <a:solidFill>
              <a:schemeClr val="accent1"/>
            </a:solidFill>
            <a:ln>
              <a:noFill/>
            </a:ln>
            <a:effectLst/>
          </c:spPr>
          <c:invertIfNegative val="0"/>
          <c:dPt>
            <c:idx val="0"/>
            <c:invertIfNegative val="0"/>
            <c:bubble3D val="0"/>
            <c:spPr>
              <a:solidFill>
                <a:schemeClr val="tx2">
                  <a:lumMod val="40000"/>
                  <a:lumOff val="60000"/>
                </a:schemeClr>
              </a:solidFill>
              <a:ln>
                <a:solidFill>
                  <a:schemeClr val="tx1"/>
                </a:solidFill>
              </a:ln>
              <a:effectLst/>
            </c:spPr>
            <c:extLst>
              <c:ext xmlns:c16="http://schemas.microsoft.com/office/drawing/2014/chart" uri="{C3380CC4-5D6E-409C-BE32-E72D297353CC}">
                <c16:uniqueId val="{00000004-E5E7-46F0-B838-86644CC742A2}"/>
              </c:ext>
            </c:extLst>
          </c:dPt>
          <c:dPt>
            <c:idx val="1"/>
            <c:invertIfNegative val="0"/>
            <c:bubble3D val="0"/>
            <c:spPr>
              <a:solidFill>
                <a:srgbClr val="C00000"/>
              </a:solidFill>
              <a:ln>
                <a:noFill/>
              </a:ln>
              <a:effectLst/>
            </c:spPr>
            <c:extLst>
              <c:ext xmlns:c16="http://schemas.microsoft.com/office/drawing/2014/chart" uri="{C3380CC4-5D6E-409C-BE32-E72D297353CC}">
                <c16:uniqueId val="{00000005-E5E7-46F0-B838-86644CC742A2}"/>
              </c:ext>
            </c:extLst>
          </c:dPt>
          <c:dPt>
            <c:idx val="2"/>
            <c:invertIfNegative val="0"/>
            <c:bubble3D val="0"/>
            <c:spPr>
              <a:solidFill>
                <a:schemeClr val="accent4">
                  <a:lumMod val="20000"/>
                  <a:lumOff val="80000"/>
                </a:schemeClr>
              </a:solidFill>
              <a:ln>
                <a:solidFill>
                  <a:schemeClr val="tx1"/>
                </a:solidFill>
              </a:ln>
              <a:effectLst/>
            </c:spPr>
            <c:extLst>
              <c:ext xmlns:c16="http://schemas.microsoft.com/office/drawing/2014/chart" uri="{C3380CC4-5D6E-409C-BE32-E72D297353CC}">
                <c16:uniqueId val="{00000006-E5E7-46F0-B838-86644CC742A2}"/>
              </c:ext>
            </c:extLst>
          </c:dPt>
          <c:dPt>
            <c:idx val="3"/>
            <c:invertIfNegative val="0"/>
            <c:bubble3D val="0"/>
            <c:spPr>
              <a:solidFill>
                <a:schemeClr val="accent5">
                  <a:lumMod val="20000"/>
                  <a:lumOff val="80000"/>
                </a:schemeClr>
              </a:solidFill>
              <a:ln>
                <a:solidFill>
                  <a:schemeClr val="tx1"/>
                </a:solidFill>
              </a:ln>
              <a:effectLst/>
            </c:spPr>
            <c:extLst>
              <c:ext xmlns:c16="http://schemas.microsoft.com/office/drawing/2014/chart" uri="{C3380CC4-5D6E-409C-BE32-E72D297353CC}">
                <c16:uniqueId val="{00000007-E5E7-46F0-B838-86644CC742A2}"/>
              </c:ext>
            </c:extLst>
          </c:dPt>
          <c:dPt>
            <c:idx val="4"/>
            <c:invertIfNegative val="0"/>
            <c:bubble3D val="0"/>
            <c:spPr>
              <a:solidFill>
                <a:srgbClr val="7030A0"/>
              </a:solidFill>
              <a:ln>
                <a:solidFill>
                  <a:schemeClr val="tx1"/>
                </a:solidFill>
              </a:ln>
              <a:effectLst/>
            </c:spPr>
            <c:extLst>
              <c:ext xmlns:c16="http://schemas.microsoft.com/office/drawing/2014/chart" uri="{C3380CC4-5D6E-409C-BE32-E72D297353CC}">
                <c16:uniqueId val="{00000008-E5E7-46F0-B838-86644CC742A2}"/>
              </c:ext>
            </c:extLst>
          </c:dPt>
          <c:dLbls>
            <c:dLbl>
              <c:idx val="0"/>
              <c:layout>
                <c:manualLayout>
                  <c:x val="-1.4760967429588399E-17"/>
                  <c:y val="-4.0443291443274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5E7-46F0-B838-86644CC742A2}"/>
                </c:ext>
              </c:extLst>
            </c:dLbl>
            <c:dLbl>
              <c:idx val="1"/>
              <c:layout>
                <c:manualLayout>
                  <c:x val="-5.9043869718353595E-17"/>
                  <c:y val="-0.1855633372103195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5E7-46F0-B838-86644CC742A2}"/>
                </c:ext>
              </c:extLst>
            </c:dLbl>
            <c:dLbl>
              <c:idx val="2"/>
              <c:layout>
                <c:manualLayout>
                  <c:x val="1.6103059581320451E-3"/>
                  <c:y val="-0.1570151314856549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5E7-46F0-B838-86644CC742A2}"/>
                </c:ext>
              </c:extLst>
            </c:dLbl>
            <c:dLbl>
              <c:idx val="3"/>
              <c:layout>
                <c:manualLayout>
                  <c:x val="-3.2206119162642081E-3"/>
                  <c:y val="-9.51606857488818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5E7-46F0-B838-86644CC742A2}"/>
                </c:ext>
              </c:extLst>
            </c:dLbl>
            <c:dLbl>
              <c:idx val="4"/>
              <c:layout>
                <c:manualLayout>
                  <c:x val="-8.0515297906602248E-3"/>
                  <c:y val="-0.2022164572163739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5E7-46F0-B838-86644CC742A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errBars>
            <c:errBarType val="both"/>
            <c:errValType val="cust"/>
            <c:noEndCap val="0"/>
            <c:plus>
              <c:numRef>
                <c:f>Sheet1!$F$2:$F$6</c:f>
                <c:numCache>
                  <c:formatCode>General</c:formatCode>
                  <c:ptCount val="5"/>
                  <c:pt idx="0">
                    <c:v>2.5</c:v>
                  </c:pt>
                  <c:pt idx="1">
                    <c:v>7.8000000000000007</c:v>
                  </c:pt>
                  <c:pt idx="2">
                    <c:v>5</c:v>
                  </c:pt>
                  <c:pt idx="3">
                    <c:v>1.1000000000000014</c:v>
                  </c:pt>
                  <c:pt idx="4">
                    <c:v>0.80000000000000071</c:v>
                  </c:pt>
                </c:numCache>
              </c:numRef>
            </c:plus>
            <c:minus>
              <c:numRef>
                <c:f>Sheet1!$E$2:$E$6</c:f>
                <c:numCache>
                  <c:formatCode>General</c:formatCode>
                  <c:ptCount val="5"/>
                  <c:pt idx="0">
                    <c:v>2.3000000000000007</c:v>
                  </c:pt>
                  <c:pt idx="1">
                    <c:v>4.0999999999999996</c:v>
                  </c:pt>
                  <c:pt idx="2">
                    <c:v>3.5</c:v>
                  </c:pt>
                  <c:pt idx="3">
                    <c:v>1.0999999999999996</c:v>
                  </c:pt>
                  <c:pt idx="4">
                    <c:v>0.79999999999999982</c:v>
                  </c:pt>
                </c:numCache>
              </c:numRef>
            </c:minus>
            <c:spPr>
              <a:noFill/>
              <a:ln w="19050" cap="flat" cmpd="sng" algn="ctr">
                <a:solidFill>
                  <a:schemeClr val="tx1">
                    <a:lumMod val="65000"/>
                    <a:lumOff val="35000"/>
                  </a:schemeClr>
                </a:solidFill>
                <a:round/>
              </a:ln>
              <a:effectLst/>
            </c:spPr>
          </c:errBars>
          <c:cat>
            <c:strRef>
              <c:f>Sheet1!$A$2:$A$6</c:f>
              <c:strCache>
                <c:ptCount val="5"/>
                <c:pt idx="0">
                  <c:v>AIAN</c:v>
                </c:pt>
                <c:pt idx="1">
                  <c:v>AsianNHOPI</c:v>
                </c:pt>
                <c:pt idx="2">
                  <c:v>BlackAA</c:v>
                </c:pt>
                <c:pt idx="3">
                  <c:v>Hispanic</c:v>
                </c:pt>
                <c:pt idx="4">
                  <c:v>White</c:v>
                </c:pt>
              </c:strCache>
            </c:strRef>
          </c:cat>
          <c:val>
            <c:numRef>
              <c:f>Sheet1!$B$2:$B$6</c:f>
              <c:numCache>
                <c:formatCode>0.0</c:formatCode>
                <c:ptCount val="5"/>
                <c:pt idx="0">
                  <c:v>18.100000000000001</c:v>
                </c:pt>
                <c:pt idx="1">
                  <c:v>8.1</c:v>
                </c:pt>
                <c:pt idx="2">
                  <c:v>10.4</c:v>
                </c:pt>
                <c:pt idx="3">
                  <c:v>15</c:v>
                </c:pt>
                <c:pt idx="4">
                  <c:v>7.6</c:v>
                </c:pt>
              </c:numCache>
            </c:numRef>
          </c:val>
          <c:extLst>
            <c:ext xmlns:c16="http://schemas.microsoft.com/office/drawing/2014/chart" uri="{C3380CC4-5D6E-409C-BE32-E72D297353CC}">
              <c16:uniqueId val="{00000000-E5E7-46F0-B838-86644CC742A2}"/>
            </c:ext>
          </c:extLst>
        </c:ser>
        <c:dLbls>
          <c:showLegendKey val="0"/>
          <c:showVal val="0"/>
          <c:showCatName val="0"/>
          <c:showSerName val="0"/>
          <c:showPercent val="0"/>
          <c:showBubbleSize val="0"/>
        </c:dLbls>
        <c:gapWidth val="68"/>
        <c:overlap val="-27"/>
        <c:axId val="580550240"/>
        <c:axId val="580547288"/>
      </c:barChart>
      <c:catAx>
        <c:axId val="5805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47288"/>
        <c:crosses val="autoZero"/>
        <c:auto val="1"/>
        <c:lblAlgn val="ctr"/>
        <c:lblOffset val="100"/>
        <c:noMultiLvlLbl val="0"/>
      </c:catAx>
      <c:valAx>
        <c:axId val="580547288"/>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5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dirty="0">
                <a:solidFill>
                  <a:schemeClr val="accent6">
                    <a:lumMod val="50000"/>
                  </a:schemeClr>
                </a:solidFill>
              </a:rPr>
              <a:t>Diagnosed Diabetes</a:t>
            </a:r>
          </a:p>
          <a:p>
            <a:pPr>
              <a:defRPr/>
            </a:pPr>
            <a:r>
              <a:rPr lang="en-US" sz="2000" b="0" dirty="0">
                <a:solidFill>
                  <a:schemeClr val="accent6">
                    <a:lumMod val="50000"/>
                  </a:schemeClr>
                </a:solidFill>
              </a:rPr>
              <a:t>By BMI Status</a:t>
            </a:r>
            <a:r>
              <a:rPr lang="en-US" sz="2000" b="0" baseline="0" dirty="0">
                <a:solidFill>
                  <a:schemeClr val="accent6">
                    <a:lumMod val="50000"/>
                  </a:schemeClr>
                </a:solidFill>
              </a:rPr>
              <a:t> </a:t>
            </a:r>
            <a:r>
              <a:rPr lang="en-US" sz="2000" dirty="0">
                <a:solidFill>
                  <a:schemeClr val="accent6">
                    <a:lumMod val="50000"/>
                  </a:schemeClr>
                </a:solidFill>
              </a:rPr>
              <a:t>2019-2021</a:t>
            </a:r>
            <a:r>
              <a:rPr lang="en-US" sz="2000" baseline="0" dirty="0">
                <a:solidFill>
                  <a:schemeClr val="accent6">
                    <a:lumMod val="50000"/>
                  </a:schemeClr>
                </a:solidFill>
              </a:rPr>
              <a:t> Weighted Crude Estimates</a:t>
            </a:r>
            <a:endParaRPr lang="en-US" sz="2000" dirty="0">
              <a:solidFill>
                <a:schemeClr val="accent6">
                  <a:lumMod val="50000"/>
                </a:schemeClr>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94162323912407E-2"/>
          <c:y val="0.1585377024576371"/>
          <c:w val="0.92109247213663514"/>
          <c:h val="0.71580860638486998"/>
        </c:manualLayout>
      </c:layout>
      <c:barChart>
        <c:barDir val="col"/>
        <c:grouping val="clustered"/>
        <c:varyColors val="0"/>
        <c:ser>
          <c:idx val="0"/>
          <c:order val="0"/>
          <c:tx>
            <c:strRef>
              <c:f>Sheet1!$B$1</c:f>
              <c:strCache>
                <c:ptCount val="1"/>
                <c:pt idx="0">
                  <c:v>Dx'd Diabetes</c:v>
                </c:pt>
              </c:strCache>
            </c:strRef>
          </c:tx>
          <c:spPr>
            <a:solidFill>
              <a:schemeClr val="accent1"/>
            </a:solidFill>
            <a:ln>
              <a:noFill/>
            </a:ln>
            <a:effectLst/>
          </c:spPr>
          <c:invertIfNegative val="0"/>
          <c:dPt>
            <c:idx val="0"/>
            <c:invertIfNegative val="0"/>
            <c:bubble3D val="0"/>
            <c:spPr>
              <a:solidFill>
                <a:schemeClr val="tx2">
                  <a:lumMod val="40000"/>
                  <a:lumOff val="60000"/>
                </a:schemeClr>
              </a:solidFill>
              <a:ln>
                <a:solidFill>
                  <a:schemeClr val="tx1"/>
                </a:solidFill>
              </a:ln>
              <a:effectLst/>
            </c:spPr>
            <c:extLst>
              <c:ext xmlns:c16="http://schemas.microsoft.com/office/drawing/2014/chart" uri="{C3380CC4-5D6E-409C-BE32-E72D297353CC}">
                <c16:uniqueId val="{00000004-E5E7-46F0-B838-86644CC742A2}"/>
              </c:ext>
            </c:extLst>
          </c:dPt>
          <c:dPt>
            <c:idx val="1"/>
            <c:invertIfNegative val="0"/>
            <c:bubble3D val="0"/>
            <c:spPr>
              <a:solidFill>
                <a:srgbClr val="C00000"/>
              </a:solidFill>
              <a:ln>
                <a:noFill/>
              </a:ln>
              <a:effectLst/>
            </c:spPr>
            <c:extLst>
              <c:ext xmlns:c16="http://schemas.microsoft.com/office/drawing/2014/chart" uri="{C3380CC4-5D6E-409C-BE32-E72D297353CC}">
                <c16:uniqueId val="{00000005-E5E7-46F0-B838-86644CC742A2}"/>
              </c:ext>
            </c:extLst>
          </c:dPt>
          <c:dPt>
            <c:idx val="2"/>
            <c:invertIfNegative val="0"/>
            <c:bubble3D val="0"/>
            <c:spPr>
              <a:solidFill>
                <a:schemeClr val="accent4">
                  <a:lumMod val="20000"/>
                  <a:lumOff val="80000"/>
                </a:schemeClr>
              </a:solidFill>
              <a:ln>
                <a:solidFill>
                  <a:schemeClr val="tx1"/>
                </a:solidFill>
              </a:ln>
              <a:effectLst/>
            </c:spPr>
            <c:extLst>
              <c:ext xmlns:c16="http://schemas.microsoft.com/office/drawing/2014/chart" uri="{C3380CC4-5D6E-409C-BE32-E72D297353CC}">
                <c16:uniqueId val="{00000006-E5E7-46F0-B838-86644CC742A2}"/>
              </c:ext>
            </c:extLst>
          </c:dPt>
          <c:dPt>
            <c:idx val="3"/>
            <c:invertIfNegative val="0"/>
            <c:bubble3D val="0"/>
            <c:spPr>
              <a:solidFill>
                <a:schemeClr val="accent5">
                  <a:lumMod val="20000"/>
                  <a:lumOff val="80000"/>
                </a:schemeClr>
              </a:solidFill>
              <a:ln>
                <a:solidFill>
                  <a:schemeClr val="tx1"/>
                </a:solidFill>
              </a:ln>
              <a:effectLst/>
            </c:spPr>
            <c:extLst>
              <c:ext xmlns:c16="http://schemas.microsoft.com/office/drawing/2014/chart" uri="{C3380CC4-5D6E-409C-BE32-E72D297353CC}">
                <c16:uniqueId val="{00000007-E5E7-46F0-B838-86644CC742A2}"/>
              </c:ext>
            </c:extLst>
          </c:dPt>
          <c:dLbls>
            <c:dLbl>
              <c:idx val="0"/>
              <c:layout>
                <c:manualLayout>
                  <c:x val="0"/>
                  <c:y val="-6.18544457367731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5E7-46F0-B838-86644CC742A2}"/>
                </c:ext>
              </c:extLst>
            </c:dLbl>
            <c:dLbl>
              <c:idx val="1"/>
              <c:layout>
                <c:manualLayout>
                  <c:x val="0"/>
                  <c:y val="-4.7580342874440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5E7-46F0-B838-86644CC742A2}"/>
                </c:ext>
              </c:extLst>
            </c:dLbl>
            <c:dLbl>
              <c:idx val="2"/>
              <c:layout>
                <c:manualLayout>
                  <c:x val="0"/>
                  <c:y val="-4.7580342874440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5E7-46F0-B838-86644CC742A2}"/>
                </c:ext>
              </c:extLst>
            </c:dLbl>
            <c:dLbl>
              <c:idx val="3"/>
              <c:layout>
                <c:manualLayout>
                  <c:x val="-3.2206119162642081E-3"/>
                  <c:y val="-2.61691885809424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5E7-46F0-B838-86644CC742A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errBars>
            <c:errBarType val="both"/>
            <c:errValType val="cust"/>
            <c:noEndCap val="0"/>
            <c:plus>
              <c:numRef>
                <c:f>Sheet1!$F$2:$F$6</c:f>
                <c:numCache>
                  <c:formatCode>General</c:formatCode>
                  <c:ptCount val="5"/>
                  <c:pt idx="0">
                    <c:v>4.2</c:v>
                  </c:pt>
                  <c:pt idx="1">
                    <c:v>0.89999999999999947</c:v>
                  </c:pt>
                  <c:pt idx="2">
                    <c:v>1.0999999999999996</c:v>
                  </c:pt>
                  <c:pt idx="3">
                    <c:v>1.5</c:v>
                  </c:pt>
                </c:numCache>
              </c:numRef>
            </c:plus>
            <c:minus>
              <c:numRef>
                <c:f>Sheet1!$E$2:$E$6</c:f>
                <c:numCache>
                  <c:formatCode>General</c:formatCode>
                  <c:ptCount val="5"/>
                  <c:pt idx="0">
                    <c:v>2.5</c:v>
                  </c:pt>
                  <c:pt idx="1">
                    <c:v>0.90000000000000036</c:v>
                  </c:pt>
                  <c:pt idx="2">
                    <c:v>1.0999999999999996</c:v>
                  </c:pt>
                  <c:pt idx="3">
                    <c:v>1.5</c:v>
                  </c:pt>
                </c:numCache>
              </c:numRef>
            </c:minus>
            <c:spPr>
              <a:noFill/>
              <a:ln w="19050" cap="flat" cmpd="sng" algn="ctr">
                <a:solidFill>
                  <a:schemeClr val="tx1">
                    <a:lumMod val="65000"/>
                    <a:lumOff val="35000"/>
                  </a:schemeClr>
                </a:solidFill>
                <a:round/>
              </a:ln>
              <a:effectLst/>
            </c:spPr>
          </c:errBars>
          <c:cat>
            <c:strRef>
              <c:f>Sheet1!$A$2:$A$5</c:f>
              <c:strCache>
                <c:ptCount val="4"/>
                <c:pt idx="0">
                  <c:v>Underweight BMI&lt;18.5</c:v>
                </c:pt>
                <c:pt idx="1">
                  <c:v>Not Overweight BMI 18.5-&lt;25.0</c:v>
                </c:pt>
                <c:pt idx="2">
                  <c:v>Overweight BMI 25.0-&lt;30.0</c:v>
                </c:pt>
                <c:pt idx="3">
                  <c:v>Obese BMI 30.0+</c:v>
                </c:pt>
              </c:strCache>
            </c:strRef>
          </c:cat>
          <c:val>
            <c:numRef>
              <c:f>Sheet1!$B$2:$B$5</c:f>
              <c:numCache>
                <c:formatCode>0.0</c:formatCode>
                <c:ptCount val="4"/>
                <c:pt idx="0">
                  <c:v>5.8</c:v>
                </c:pt>
                <c:pt idx="1">
                  <c:v>6.7</c:v>
                </c:pt>
                <c:pt idx="2">
                  <c:v>11.6</c:v>
                </c:pt>
                <c:pt idx="3">
                  <c:v>19.899999999999999</c:v>
                </c:pt>
              </c:numCache>
            </c:numRef>
          </c:val>
          <c:extLst>
            <c:ext xmlns:c16="http://schemas.microsoft.com/office/drawing/2014/chart" uri="{C3380CC4-5D6E-409C-BE32-E72D297353CC}">
              <c16:uniqueId val="{00000000-E5E7-46F0-B838-86644CC742A2}"/>
            </c:ext>
          </c:extLst>
        </c:ser>
        <c:dLbls>
          <c:showLegendKey val="0"/>
          <c:showVal val="0"/>
          <c:showCatName val="0"/>
          <c:showSerName val="0"/>
          <c:showPercent val="0"/>
          <c:showBubbleSize val="0"/>
        </c:dLbls>
        <c:gapWidth val="68"/>
        <c:overlap val="-27"/>
        <c:axId val="580550240"/>
        <c:axId val="580547288"/>
      </c:barChart>
      <c:catAx>
        <c:axId val="5805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47288"/>
        <c:crosses val="autoZero"/>
        <c:auto val="1"/>
        <c:lblAlgn val="ctr"/>
        <c:lblOffset val="100"/>
        <c:noMultiLvlLbl val="0"/>
      </c:catAx>
      <c:valAx>
        <c:axId val="580547288"/>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50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dirty="0">
                <a:solidFill>
                  <a:schemeClr val="accent6">
                    <a:lumMod val="50000"/>
                  </a:schemeClr>
                </a:solidFill>
              </a:rPr>
              <a:t>Diagnosed Diabetes</a:t>
            </a:r>
          </a:p>
          <a:p>
            <a:pPr>
              <a:defRPr/>
            </a:pPr>
            <a:r>
              <a:rPr lang="en-US" sz="2000" b="0" dirty="0">
                <a:solidFill>
                  <a:schemeClr val="accent6">
                    <a:lumMod val="50000"/>
                  </a:schemeClr>
                </a:solidFill>
              </a:rPr>
              <a:t>By BMI Status</a:t>
            </a:r>
            <a:r>
              <a:rPr lang="en-US" sz="2000" b="0" baseline="0" dirty="0">
                <a:solidFill>
                  <a:schemeClr val="accent6">
                    <a:lumMod val="50000"/>
                  </a:schemeClr>
                </a:solidFill>
              </a:rPr>
              <a:t> </a:t>
            </a:r>
            <a:r>
              <a:rPr lang="en-US" sz="2000" b="0" dirty="0">
                <a:solidFill>
                  <a:schemeClr val="accent6">
                    <a:lumMod val="50000"/>
                  </a:schemeClr>
                </a:solidFill>
              </a:rPr>
              <a:t>2019-2021</a:t>
            </a:r>
            <a:r>
              <a:rPr lang="en-US" sz="2000" b="0" baseline="0" dirty="0">
                <a:solidFill>
                  <a:schemeClr val="accent6">
                    <a:lumMod val="50000"/>
                  </a:schemeClr>
                </a:solidFill>
              </a:rPr>
              <a:t> Age-adjusted Estimates</a:t>
            </a:r>
            <a:endParaRPr lang="en-US" sz="2000" b="0" dirty="0">
              <a:solidFill>
                <a:schemeClr val="accent6">
                  <a:lumMod val="50000"/>
                </a:schemeClr>
              </a:solidFill>
            </a:endParaRPr>
          </a:p>
        </c:rich>
      </c:tx>
      <c:layout>
        <c:manualLayout>
          <c:xMode val="edge"/>
          <c:yMode val="edge"/>
          <c:x val="0.15407001661024256"/>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94162323912407E-2"/>
          <c:y val="0.1585377024576371"/>
          <c:w val="0.92109247213663514"/>
          <c:h val="0.71580860638486998"/>
        </c:manualLayout>
      </c:layout>
      <c:barChart>
        <c:barDir val="col"/>
        <c:grouping val="clustered"/>
        <c:varyColors val="0"/>
        <c:ser>
          <c:idx val="0"/>
          <c:order val="0"/>
          <c:tx>
            <c:strRef>
              <c:f>Sheet1!$B$1</c:f>
              <c:strCache>
                <c:ptCount val="1"/>
                <c:pt idx="0">
                  <c:v>Dx'd Diabetes</c:v>
                </c:pt>
              </c:strCache>
            </c:strRef>
          </c:tx>
          <c:spPr>
            <a:solidFill>
              <a:schemeClr val="accent1"/>
            </a:solidFill>
            <a:ln>
              <a:noFill/>
            </a:ln>
            <a:effectLst/>
          </c:spPr>
          <c:invertIfNegative val="0"/>
          <c:dPt>
            <c:idx val="0"/>
            <c:invertIfNegative val="0"/>
            <c:bubble3D val="0"/>
            <c:spPr>
              <a:solidFill>
                <a:schemeClr val="tx2">
                  <a:lumMod val="40000"/>
                  <a:lumOff val="60000"/>
                </a:schemeClr>
              </a:solidFill>
              <a:ln>
                <a:solidFill>
                  <a:schemeClr val="tx1"/>
                </a:solidFill>
              </a:ln>
              <a:effectLst/>
            </c:spPr>
            <c:extLst>
              <c:ext xmlns:c16="http://schemas.microsoft.com/office/drawing/2014/chart" uri="{C3380CC4-5D6E-409C-BE32-E72D297353CC}">
                <c16:uniqueId val="{00000004-E5E7-46F0-B838-86644CC742A2}"/>
              </c:ext>
            </c:extLst>
          </c:dPt>
          <c:dPt>
            <c:idx val="1"/>
            <c:invertIfNegative val="0"/>
            <c:bubble3D val="0"/>
            <c:spPr>
              <a:solidFill>
                <a:srgbClr val="C00000"/>
              </a:solidFill>
              <a:ln>
                <a:noFill/>
              </a:ln>
              <a:effectLst/>
            </c:spPr>
            <c:extLst>
              <c:ext xmlns:c16="http://schemas.microsoft.com/office/drawing/2014/chart" uri="{C3380CC4-5D6E-409C-BE32-E72D297353CC}">
                <c16:uniqueId val="{00000005-E5E7-46F0-B838-86644CC742A2}"/>
              </c:ext>
            </c:extLst>
          </c:dPt>
          <c:dPt>
            <c:idx val="2"/>
            <c:invertIfNegative val="0"/>
            <c:bubble3D val="0"/>
            <c:spPr>
              <a:solidFill>
                <a:schemeClr val="accent4">
                  <a:lumMod val="20000"/>
                  <a:lumOff val="80000"/>
                </a:schemeClr>
              </a:solidFill>
              <a:ln>
                <a:solidFill>
                  <a:schemeClr val="tx1"/>
                </a:solidFill>
              </a:ln>
              <a:effectLst/>
            </c:spPr>
            <c:extLst>
              <c:ext xmlns:c16="http://schemas.microsoft.com/office/drawing/2014/chart" uri="{C3380CC4-5D6E-409C-BE32-E72D297353CC}">
                <c16:uniqueId val="{00000006-E5E7-46F0-B838-86644CC742A2}"/>
              </c:ext>
            </c:extLst>
          </c:dPt>
          <c:dPt>
            <c:idx val="3"/>
            <c:invertIfNegative val="0"/>
            <c:bubble3D val="0"/>
            <c:spPr>
              <a:solidFill>
                <a:schemeClr val="accent5">
                  <a:lumMod val="20000"/>
                  <a:lumOff val="80000"/>
                </a:schemeClr>
              </a:solidFill>
              <a:ln>
                <a:solidFill>
                  <a:schemeClr val="tx1"/>
                </a:solidFill>
              </a:ln>
              <a:effectLst/>
            </c:spPr>
            <c:extLst>
              <c:ext xmlns:c16="http://schemas.microsoft.com/office/drawing/2014/chart" uri="{C3380CC4-5D6E-409C-BE32-E72D297353CC}">
                <c16:uniqueId val="{00000007-E5E7-46F0-B838-86644CC742A2}"/>
              </c:ext>
            </c:extLst>
          </c:dPt>
          <c:dLbls>
            <c:dLbl>
              <c:idx val="0"/>
              <c:layout>
                <c:manualLayout>
                  <c:x val="0"/>
                  <c:y val="-6.18544457367731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5E7-46F0-B838-86644CC742A2}"/>
                </c:ext>
              </c:extLst>
            </c:dLbl>
            <c:dLbl>
              <c:idx val="1"/>
              <c:layout>
                <c:manualLayout>
                  <c:x val="0"/>
                  <c:y val="-4.7580342874440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5E7-46F0-B838-86644CC742A2}"/>
                </c:ext>
              </c:extLst>
            </c:dLbl>
            <c:dLbl>
              <c:idx val="2"/>
              <c:layout>
                <c:manualLayout>
                  <c:x val="0"/>
                  <c:y val="-4.7580342874440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5E7-46F0-B838-86644CC742A2}"/>
                </c:ext>
              </c:extLst>
            </c:dLbl>
            <c:dLbl>
              <c:idx val="3"/>
              <c:layout>
                <c:manualLayout>
                  <c:x val="-3.2206119162642081E-3"/>
                  <c:y val="-2.61691885809424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5E7-46F0-B838-86644CC742A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errBars>
            <c:errBarType val="both"/>
            <c:errValType val="cust"/>
            <c:noEndCap val="0"/>
            <c:plus>
              <c:numRef>
                <c:f>Sheet1!$F$2:$F$6</c:f>
                <c:numCache>
                  <c:formatCode>General</c:formatCode>
                  <c:ptCount val="5"/>
                  <c:pt idx="0">
                    <c:v>3.4000000000000004</c:v>
                  </c:pt>
                  <c:pt idx="1">
                    <c:v>1.1000000000000005</c:v>
                  </c:pt>
                  <c:pt idx="2">
                    <c:v>1</c:v>
                  </c:pt>
                  <c:pt idx="3">
                    <c:v>1.5</c:v>
                  </c:pt>
                </c:numCache>
              </c:numRef>
            </c:plus>
            <c:minus>
              <c:numRef>
                <c:f>Sheet1!$E$2:$E$6</c:f>
                <c:numCache>
                  <c:formatCode>General</c:formatCode>
                  <c:ptCount val="5"/>
                  <c:pt idx="0">
                    <c:v>2.0999999999999996</c:v>
                  </c:pt>
                  <c:pt idx="1">
                    <c:v>0.89999999999999947</c:v>
                  </c:pt>
                  <c:pt idx="2">
                    <c:v>0.90000000000000036</c:v>
                  </c:pt>
                  <c:pt idx="3">
                    <c:v>1.3000000000000007</c:v>
                  </c:pt>
                </c:numCache>
              </c:numRef>
            </c:minus>
            <c:spPr>
              <a:noFill/>
              <a:ln w="19050" cap="flat" cmpd="sng" algn="ctr">
                <a:solidFill>
                  <a:schemeClr val="tx1">
                    <a:lumMod val="65000"/>
                    <a:lumOff val="35000"/>
                  </a:schemeClr>
                </a:solidFill>
                <a:round/>
              </a:ln>
              <a:effectLst/>
            </c:spPr>
          </c:errBars>
          <c:cat>
            <c:strRef>
              <c:f>Sheet1!$A$2:$A$5</c:f>
              <c:strCache>
                <c:ptCount val="4"/>
                <c:pt idx="0">
                  <c:v>Underweight                BMI&lt;18.5</c:v>
                </c:pt>
                <c:pt idx="1">
                  <c:v>Not Overweight                   BMI 18.5-&lt;25.0</c:v>
                </c:pt>
                <c:pt idx="2">
                  <c:v>Overweight                            BMI 25.0-&lt;30.0</c:v>
                </c:pt>
                <c:pt idx="3">
                  <c:v>Obese                                       BMI 30.0+</c:v>
                </c:pt>
              </c:strCache>
            </c:strRef>
          </c:cat>
          <c:val>
            <c:numRef>
              <c:f>Sheet1!$B$2:$B$5</c:f>
              <c:numCache>
                <c:formatCode>0.0</c:formatCode>
                <c:ptCount val="4"/>
                <c:pt idx="0">
                  <c:v>5.0999999999999996</c:v>
                </c:pt>
                <c:pt idx="1">
                  <c:v>6.3</c:v>
                </c:pt>
                <c:pt idx="2">
                  <c:v>9.5</c:v>
                </c:pt>
                <c:pt idx="3">
                  <c:v>18.2</c:v>
                </c:pt>
              </c:numCache>
            </c:numRef>
          </c:val>
          <c:extLst>
            <c:ext xmlns:c16="http://schemas.microsoft.com/office/drawing/2014/chart" uri="{C3380CC4-5D6E-409C-BE32-E72D297353CC}">
              <c16:uniqueId val="{00000000-E5E7-46F0-B838-86644CC742A2}"/>
            </c:ext>
          </c:extLst>
        </c:ser>
        <c:dLbls>
          <c:showLegendKey val="0"/>
          <c:showVal val="0"/>
          <c:showCatName val="0"/>
          <c:showSerName val="0"/>
          <c:showPercent val="0"/>
          <c:showBubbleSize val="0"/>
        </c:dLbls>
        <c:gapWidth val="68"/>
        <c:overlap val="-27"/>
        <c:axId val="580550240"/>
        <c:axId val="580547288"/>
      </c:barChart>
      <c:catAx>
        <c:axId val="5805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47288"/>
        <c:crosses val="autoZero"/>
        <c:auto val="1"/>
        <c:lblAlgn val="ctr"/>
        <c:lblOffset val="100"/>
        <c:noMultiLvlLbl val="0"/>
      </c:catAx>
      <c:valAx>
        <c:axId val="580547288"/>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50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dirty="0">
                <a:solidFill>
                  <a:schemeClr val="accent6">
                    <a:lumMod val="50000"/>
                  </a:schemeClr>
                </a:solidFill>
              </a:rPr>
              <a:t>Diagnosed Diabetes</a:t>
            </a:r>
          </a:p>
          <a:p>
            <a:pPr>
              <a:defRPr/>
            </a:pPr>
            <a:r>
              <a:rPr lang="en-US" sz="2000" b="0" dirty="0">
                <a:solidFill>
                  <a:schemeClr val="accent6">
                    <a:lumMod val="50000"/>
                  </a:schemeClr>
                </a:solidFill>
              </a:rPr>
              <a:t>By Annual Household Income</a:t>
            </a:r>
            <a:r>
              <a:rPr lang="en-US" sz="2000" b="0" baseline="0" dirty="0">
                <a:solidFill>
                  <a:schemeClr val="accent6">
                    <a:lumMod val="50000"/>
                  </a:schemeClr>
                </a:solidFill>
              </a:rPr>
              <a:t> </a:t>
            </a:r>
            <a:r>
              <a:rPr lang="en-US" sz="2000" b="0" dirty="0">
                <a:solidFill>
                  <a:schemeClr val="accent6">
                    <a:lumMod val="50000"/>
                  </a:schemeClr>
                </a:solidFill>
              </a:rPr>
              <a:t>2</a:t>
            </a:r>
            <a:r>
              <a:rPr lang="en-US" sz="2000" dirty="0">
                <a:solidFill>
                  <a:schemeClr val="accent6">
                    <a:lumMod val="50000"/>
                  </a:schemeClr>
                </a:solidFill>
              </a:rPr>
              <a:t>019-2021</a:t>
            </a:r>
            <a:r>
              <a:rPr lang="en-US" sz="2000" baseline="0" dirty="0">
                <a:solidFill>
                  <a:schemeClr val="accent6">
                    <a:lumMod val="50000"/>
                  </a:schemeClr>
                </a:solidFill>
              </a:rPr>
              <a:t> </a:t>
            </a:r>
          </a:p>
          <a:p>
            <a:pPr>
              <a:defRPr/>
            </a:pPr>
            <a:r>
              <a:rPr lang="en-US" sz="2000" baseline="0" dirty="0">
                <a:solidFill>
                  <a:schemeClr val="accent6">
                    <a:lumMod val="50000"/>
                  </a:schemeClr>
                </a:solidFill>
              </a:rPr>
              <a:t>Weighted Crude Estimates</a:t>
            </a:r>
            <a:endParaRPr lang="en-US" sz="2000" dirty="0">
              <a:solidFill>
                <a:schemeClr val="accent6">
                  <a:lumMod val="50000"/>
                </a:schemeClr>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94162323912407E-2"/>
          <c:y val="0.1585377024576371"/>
          <c:w val="0.92109247213663514"/>
          <c:h val="0.71580860638486998"/>
        </c:manualLayout>
      </c:layout>
      <c:barChart>
        <c:barDir val="col"/>
        <c:grouping val="clustered"/>
        <c:varyColors val="0"/>
        <c:ser>
          <c:idx val="0"/>
          <c:order val="0"/>
          <c:tx>
            <c:strRef>
              <c:f>Sheet1!$B$1</c:f>
              <c:strCache>
                <c:ptCount val="1"/>
                <c:pt idx="0">
                  <c:v>Dx'd Diabetes</c:v>
                </c:pt>
              </c:strCache>
            </c:strRef>
          </c:tx>
          <c:spPr>
            <a:solidFill>
              <a:schemeClr val="accent1"/>
            </a:solidFill>
            <a:ln>
              <a:noFill/>
            </a:ln>
            <a:effectLst/>
          </c:spPr>
          <c:invertIfNegative val="0"/>
          <c:dPt>
            <c:idx val="0"/>
            <c:invertIfNegative val="0"/>
            <c:bubble3D val="0"/>
            <c:spPr>
              <a:solidFill>
                <a:schemeClr val="tx2">
                  <a:lumMod val="40000"/>
                  <a:lumOff val="60000"/>
                </a:schemeClr>
              </a:solidFill>
              <a:ln>
                <a:solidFill>
                  <a:schemeClr val="tx1"/>
                </a:solidFill>
              </a:ln>
              <a:effectLst/>
            </c:spPr>
            <c:extLst>
              <c:ext xmlns:c16="http://schemas.microsoft.com/office/drawing/2014/chart" uri="{C3380CC4-5D6E-409C-BE32-E72D297353CC}">
                <c16:uniqueId val="{00000004-E5E7-46F0-B838-86644CC742A2}"/>
              </c:ext>
            </c:extLst>
          </c:dPt>
          <c:dPt>
            <c:idx val="1"/>
            <c:invertIfNegative val="0"/>
            <c:bubble3D val="0"/>
            <c:spPr>
              <a:solidFill>
                <a:srgbClr val="C00000"/>
              </a:solidFill>
              <a:ln>
                <a:noFill/>
              </a:ln>
              <a:effectLst/>
            </c:spPr>
            <c:extLst>
              <c:ext xmlns:c16="http://schemas.microsoft.com/office/drawing/2014/chart" uri="{C3380CC4-5D6E-409C-BE32-E72D297353CC}">
                <c16:uniqueId val="{00000005-E5E7-46F0-B838-86644CC742A2}"/>
              </c:ext>
            </c:extLst>
          </c:dPt>
          <c:dPt>
            <c:idx val="2"/>
            <c:invertIfNegative val="0"/>
            <c:bubble3D val="0"/>
            <c:spPr>
              <a:solidFill>
                <a:schemeClr val="accent4">
                  <a:lumMod val="20000"/>
                  <a:lumOff val="80000"/>
                </a:schemeClr>
              </a:solidFill>
              <a:ln>
                <a:solidFill>
                  <a:schemeClr val="tx1"/>
                </a:solidFill>
              </a:ln>
              <a:effectLst/>
            </c:spPr>
            <c:extLst>
              <c:ext xmlns:c16="http://schemas.microsoft.com/office/drawing/2014/chart" uri="{C3380CC4-5D6E-409C-BE32-E72D297353CC}">
                <c16:uniqueId val="{00000006-E5E7-46F0-B838-86644CC742A2}"/>
              </c:ext>
            </c:extLst>
          </c:dPt>
          <c:dPt>
            <c:idx val="3"/>
            <c:invertIfNegative val="0"/>
            <c:bubble3D val="0"/>
            <c:spPr>
              <a:solidFill>
                <a:schemeClr val="accent5">
                  <a:lumMod val="20000"/>
                  <a:lumOff val="80000"/>
                </a:schemeClr>
              </a:solidFill>
              <a:ln>
                <a:solidFill>
                  <a:schemeClr val="tx1"/>
                </a:solidFill>
              </a:ln>
              <a:effectLst/>
            </c:spPr>
            <c:extLst>
              <c:ext xmlns:c16="http://schemas.microsoft.com/office/drawing/2014/chart" uri="{C3380CC4-5D6E-409C-BE32-E72D297353CC}">
                <c16:uniqueId val="{00000007-E5E7-46F0-B838-86644CC742A2}"/>
              </c:ext>
            </c:extLst>
          </c:dPt>
          <c:dLbls>
            <c:dLbl>
              <c:idx val="0"/>
              <c:layout>
                <c:manualLayout>
                  <c:x val="0"/>
                  <c:y val="-6.18544457367731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5E7-46F0-B838-86644CC742A2}"/>
                </c:ext>
              </c:extLst>
            </c:dLbl>
            <c:dLbl>
              <c:idx val="1"/>
              <c:layout>
                <c:manualLayout>
                  <c:x val="0"/>
                  <c:y val="-4.7580342874440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5E7-46F0-B838-86644CC742A2}"/>
                </c:ext>
              </c:extLst>
            </c:dLbl>
            <c:dLbl>
              <c:idx val="2"/>
              <c:layout>
                <c:manualLayout>
                  <c:x val="0"/>
                  <c:y val="-4.7580342874440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5E7-46F0-B838-86644CC742A2}"/>
                </c:ext>
              </c:extLst>
            </c:dLbl>
            <c:dLbl>
              <c:idx val="3"/>
              <c:layout>
                <c:manualLayout>
                  <c:x val="-3.2206119162642081E-3"/>
                  <c:y val="-2.61691885809424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5E7-46F0-B838-86644CC742A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errBars>
            <c:errBarType val="both"/>
            <c:errValType val="cust"/>
            <c:noEndCap val="0"/>
            <c:plus>
              <c:numRef>
                <c:f>Sheet1!$F$2:$F$6</c:f>
                <c:numCache>
                  <c:formatCode>General</c:formatCode>
                  <c:ptCount val="5"/>
                  <c:pt idx="0">
                    <c:v>3.6999999999999993</c:v>
                  </c:pt>
                  <c:pt idx="1">
                    <c:v>2.1000000000000014</c:v>
                  </c:pt>
                  <c:pt idx="2">
                    <c:v>1.1999999999999993</c:v>
                  </c:pt>
                  <c:pt idx="3">
                    <c:v>1</c:v>
                  </c:pt>
                </c:numCache>
              </c:numRef>
            </c:plus>
            <c:minus>
              <c:numRef>
                <c:f>Sheet1!$E$2:$E$6</c:f>
                <c:numCache>
                  <c:formatCode>General</c:formatCode>
                  <c:ptCount val="5"/>
                  <c:pt idx="0">
                    <c:v>3.1999999999999993</c:v>
                  </c:pt>
                  <c:pt idx="1">
                    <c:v>1.8999999999999986</c:v>
                  </c:pt>
                  <c:pt idx="2">
                    <c:v>1.2000000000000011</c:v>
                  </c:pt>
                  <c:pt idx="3">
                    <c:v>1</c:v>
                  </c:pt>
                </c:numCache>
              </c:numRef>
            </c:minus>
            <c:spPr>
              <a:noFill/>
              <a:ln w="19050" cap="flat" cmpd="sng" algn="ctr">
                <a:solidFill>
                  <a:schemeClr val="tx1">
                    <a:lumMod val="65000"/>
                    <a:lumOff val="35000"/>
                  </a:schemeClr>
                </a:solidFill>
                <a:round/>
              </a:ln>
              <a:effectLst/>
            </c:spPr>
          </c:errBars>
          <c:cat>
            <c:strRef>
              <c:f>Sheet1!$A$2:$A$5</c:f>
              <c:strCache>
                <c:ptCount val="4"/>
                <c:pt idx="0">
                  <c:v>&lt;$10,000</c:v>
                </c:pt>
                <c:pt idx="1">
                  <c:v>$10-&lt;20,000</c:v>
                </c:pt>
                <c:pt idx="2">
                  <c:v>$20-&lt;50,000</c:v>
                </c:pt>
                <c:pt idx="3">
                  <c:v>$50,000+</c:v>
                </c:pt>
              </c:strCache>
            </c:strRef>
          </c:cat>
          <c:val>
            <c:numRef>
              <c:f>Sheet1!$B$2:$B$5</c:f>
              <c:numCache>
                <c:formatCode>0.0</c:formatCode>
                <c:ptCount val="4"/>
                <c:pt idx="0">
                  <c:v>19.8</c:v>
                </c:pt>
                <c:pt idx="1">
                  <c:v>17.2</c:v>
                </c:pt>
                <c:pt idx="2">
                  <c:v>13.3</c:v>
                </c:pt>
                <c:pt idx="3">
                  <c:v>9.1</c:v>
                </c:pt>
              </c:numCache>
            </c:numRef>
          </c:val>
          <c:extLst>
            <c:ext xmlns:c16="http://schemas.microsoft.com/office/drawing/2014/chart" uri="{C3380CC4-5D6E-409C-BE32-E72D297353CC}">
              <c16:uniqueId val="{00000000-E5E7-46F0-B838-86644CC742A2}"/>
            </c:ext>
          </c:extLst>
        </c:ser>
        <c:dLbls>
          <c:showLegendKey val="0"/>
          <c:showVal val="0"/>
          <c:showCatName val="0"/>
          <c:showSerName val="0"/>
          <c:showPercent val="0"/>
          <c:showBubbleSize val="0"/>
        </c:dLbls>
        <c:gapWidth val="68"/>
        <c:overlap val="-27"/>
        <c:axId val="580550240"/>
        <c:axId val="580547288"/>
      </c:barChart>
      <c:catAx>
        <c:axId val="5805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47288"/>
        <c:crosses val="autoZero"/>
        <c:auto val="1"/>
        <c:lblAlgn val="ctr"/>
        <c:lblOffset val="100"/>
        <c:noMultiLvlLbl val="0"/>
      </c:catAx>
      <c:valAx>
        <c:axId val="580547288"/>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50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dirty="0">
                <a:solidFill>
                  <a:schemeClr val="accent6">
                    <a:lumMod val="50000"/>
                  </a:schemeClr>
                </a:solidFill>
              </a:rPr>
              <a:t>Diagnosed Diabetes</a:t>
            </a:r>
          </a:p>
          <a:p>
            <a:pPr>
              <a:defRPr/>
            </a:pPr>
            <a:r>
              <a:rPr lang="en-US" sz="2000" b="0" dirty="0">
                <a:solidFill>
                  <a:schemeClr val="accent6">
                    <a:lumMod val="50000"/>
                  </a:schemeClr>
                </a:solidFill>
              </a:rPr>
              <a:t>By Annual Household Income</a:t>
            </a:r>
          </a:p>
          <a:p>
            <a:pPr>
              <a:defRPr/>
            </a:pPr>
            <a:r>
              <a:rPr lang="en-US" sz="2000" b="0" dirty="0">
                <a:solidFill>
                  <a:schemeClr val="accent6">
                    <a:lumMod val="50000"/>
                  </a:schemeClr>
                </a:solidFill>
              </a:rPr>
              <a:t>2019-2021</a:t>
            </a:r>
            <a:r>
              <a:rPr lang="en-US" sz="2000" b="0" baseline="0" dirty="0">
                <a:solidFill>
                  <a:schemeClr val="accent6">
                    <a:lumMod val="50000"/>
                  </a:schemeClr>
                </a:solidFill>
              </a:rPr>
              <a:t> Weighted Age-adjusted Estimates</a:t>
            </a:r>
            <a:endParaRPr lang="en-US" sz="2000" b="0" dirty="0">
              <a:solidFill>
                <a:schemeClr val="accent6">
                  <a:lumMod val="50000"/>
                </a:schemeClr>
              </a:solidFill>
            </a:endParaRPr>
          </a:p>
        </c:rich>
      </c:tx>
      <c:layout>
        <c:manualLayout>
          <c:xMode val="edge"/>
          <c:yMode val="edge"/>
          <c:x val="0.18603458987916366"/>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94162323912407E-2"/>
          <c:y val="0.1585377024576371"/>
          <c:w val="0.92109247213663514"/>
          <c:h val="0.71580860638486998"/>
        </c:manualLayout>
      </c:layout>
      <c:barChart>
        <c:barDir val="col"/>
        <c:grouping val="clustered"/>
        <c:varyColors val="0"/>
        <c:ser>
          <c:idx val="0"/>
          <c:order val="0"/>
          <c:tx>
            <c:strRef>
              <c:f>Sheet1!$B$1</c:f>
              <c:strCache>
                <c:ptCount val="1"/>
                <c:pt idx="0">
                  <c:v>Dx'd Diabetes</c:v>
                </c:pt>
              </c:strCache>
            </c:strRef>
          </c:tx>
          <c:spPr>
            <a:solidFill>
              <a:schemeClr val="accent1"/>
            </a:solidFill>
            <a:ln>
              <a:noFill/>
            </a:ln>
            <a:effectLst/>
          </c:spPr>
          <c:invertIfNegative val="0"/>
          <c:dPt>
            <c:idx val="0"/>
            <c:invertIfNegative val="0"/>
            <c:bubble3D val="0"/>
            <c:spPr>
              <a:solidFill>
                <a:schemeClr val="tx2">
                  <a:lumMod val="40000"/>
                  <a:lumOff val="60000"/>
                </a:schemeClr>
              </a:solidFill>
              <a:ln>
                <a:solidFill>
                  <a:schemeClr val="tx1"/>
                </a:solidFill>
              </a:ln>
              <a:effectLst/>
            </c:spPr>
            <c:extLst>
              <c:ext xmlns:c16="http://schemas.microsoft.com/office/drawing/2014/chart" uri="{C3380CC4-5D6E-409C-BE32-E72D297353CC}">
                <c16:uniqueId val="{00000004-E5E7-46F0-B838-86644CC742A2}"/>
              </c:ext>
            </c:extLst>
          </c:dPt>
          <c:dPt>
            <c:idx val="1"/>
            <c:invertIfNegative val="0"/>
            <c:bubble3D val="0"/>
            <c:spPr>
              <a:solidFill>
                <a:srgbClr val="C00000"/>
              </a:solidFill>
              <a:ln>
                <a:noFill/>
              </a:ln>
              <a:effectLst/>
            </c:spPr>
            <c:extLst>
              <c:ext xmlns:c16="http://schemas.microsoft.com/office/drawing/2014/chart" uri="{C3380CC4-5D6E-409C-BE32-E72D297353CC}">
                <c16:uniqueId val="{00000005-E5E7-46F0-B838-86644CC742A2}"/>
              </c:ext>
            </c:extLst>
          </c:dPt>
          <c:dPt>
            <c:idx val="2"/>
            <c:invertIfNegative val="0"/>
            <c:bubble3D val="0"/>
            <c:spPr>
              <a:solidFill>
                <a:schemeClr val="accent4">
                  <a:lumMod val="20000"/>
                  <a:lumOff val="80000"/>
                </a:schemeClr>
              </a:solidFill>
              <a:ln>
                <a:solidFill>
                  <a:schemeClr val="tx1"/>
                </a:solidFill>
              </a:ln>
              <a:effectLst/>
            </c:spPr>
            <c:extLst>
              <c:ext xmlns:c16="http://schemas.microsoft.com/office/drawing/2014/chart" uri="{C3380CC4-5D6E-409C-BE32-E72D297353CC}">
                <c16:uniqueId val="{00000006-E5E7-46F0-B838-86644CC742A2}"/>
              </c:ext>
            </c:extLst>
          </c:dPt>
          <c:dPt>
            <c:idx val="3"/>
            <c:invertIfNegative val="0"/>
            <c:bubble3D val="0"/>
            <c:spPr>
              <a:solidFill>
                <a:schemeClr val="accent5">
                  <a:lumMod val="20000"/>
                  <a:lumOff val="80000"/>
                </a:schemeClr>
              </a:solidFill>
              <a:ln>
                <a:solidFill>
                  <a:schemeClr val="tx1"/>
                </a:solidFill>
              </a:ln>
              <a:effectLst/>
            </c:spPr>
            <c:extLst>
              <c:ext xmlns:c16="http://schemas.microsoft.com/office/drawing/2014/chart" uri="{C3380CC4-5D6E-409C-BE32-E72D297353CC}">
                <c16:uniqueId val="{00000007-E5E7-46F0-B838-86644CC742A2}"/>
              </c:ext>
            </c:extLst>
          </c:dPt>
          <c:dLbls>
            <c:dLbl>
              <c:idx val="0"/>
              <c:layout>
                <c:manualLayout>
                  <c:x val="0"/>
                  <c:y val="-6.18544457367731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5E7-46F0-B838-86644CC742A2}"/>
                </c:ext>
              </c:extLst>
            </c:dLbl>
            <c:dLbl>
              <c:idx val="1"/>
              <c:layout>
                <c:manualLayout>
                  <c:x val="0"/>
                  <c:y val="-4.7580342874440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5E7-46F0-B838-86644CC742A2}"/>
                </c:ext>
              </c:extLst>
            </c:dLbl>
            <c:dLbl>
              <c:idx val="2"/>
              <c:layout>
                <c:manualLayout>
                  <c:x val="0"/>
                  <c:y val="-4.7580342874440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5E7-46F0-B838-86644CC742A2}"/>
                </c:ext>
              </c:extLst>
            </c:dLbl>
            <c:dLbl>
              <c:idx val="3"/>
              <c:layout>
                <c:manualLayout>
                  <c:x val="-3.2206119162642081E-3"/>
                  <c:y val="-2.61691885809424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5E7-46F0-B838-86644CC742A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errBars>
            <c:errBarType val="both"/>
            <c:errValType val="cust"/>
            <c:noEndCap val="0"/>
            <c:plus>
              <c:numRef>
                <c:f>Sheet1!$F$2:$F$6</c:f>
                <c:numCache>
                  <c:formatCode>General</c:formatCode>
                  <c:ptCount val="5"/>
                  <c:pt idx="0">
                    <c:v>3.5</c:v>
                  </c:pt>
                  <c:pt idx="1">
                    <c:v>1.9000000000000004</c:v>
                  </c:pt>
                  <c:pt idx="2">
                    <c:v>1.3000000000000007</c:v>
                  </c:pt>
                  <c:pt idx="3">
                    <c:v>0.90000000000000036</c:v>
                  </c:pt>
                </c:numCache>
              </c:numRef>
            </c:plus>
            <c:minus>
              <c:numRef>
                <c:f>Sheet1!$E$2:$E$6</c:f>
                <c:numCache>
                  <c:formatCode>General</c:formatCode>
                  <c:ptCount val="5"/>
                  <c:pt idx="0">
                    <c:v>3</c:v>
                  </c:pt>
                  <c:pt idx="1">
                    <c:v>1.7999999999999989</c:v>
                  </c:pt>
                  <c:pt idx="2">
                    <c:v>1.0999999999999996</c:v>
                  </c:pt>
                  <c:pt idx="3">
                    <c:v>0.80000000000000071</c:v>
                  </c:pt>
                </c:numCache>
              </c:numRef>
            </c:minus>
            <c:spPr>
              <a:noFill/>
              <a:ln w="19050" cap="flat" cmpd="sng" algn="ctr">
                <a:solidFill>
                  <a:schemeClr val="tx1">
                    <a:lumMod val="65000"/>
                    <a:lumOff val="35000"/>
                  </a:schemeClr>
                </a:solidFill>
                <a:round/>
              </a:ln>
              <a:effectLst/>
            </c:spPr>
          </c:errBars>
          <c:cat>
            <c:strRef>
              <c:f>Sheet1!$A$2:$A$5</c:f>
              <c:strCache>
                <c:ptCount val="4"/>
                <c:pt idx="0">
                  <c:v>&lt;$10,000</c:v>
                </c:pt>
                <c:pt idx="1">
                  <c:v>$10-&lt;20,000</c:v>
                </c:pt>
                <c:pt idx="2">
                  <c:v>$20-&lt;50,000</c:v>
                </c:pt>
                <c:pt idx="3">
                  <c:v>$50,000+</c:v>
                </c:pt>
              </c:strCache>
            </c:strRef>
          </c:cat>
          <c:val>
            <c:numRef>
              <c:f>Sheet1!$B$2:$B$5</c:f>
              <c:numCache>
                <c:formatCode>0.0</c:formatCode>
                <c:ptCount val="4"/>
                <c:pt idx="0">
                  <c:v>18</c:v>
                </c:pt>
                <c:pt idx="1">
                  <c:v>15.6</c:v>
                </c:pt>
                <c:pt idx="2">
                  <c:v>12.6</c:v>
                </c:pt>
                <c:pt idx="3">
                  <c:v>7.9</c:v>
                </c:pt>
              </c:numCache>
            </c:numRef>
          </c:val>
          <c:extLst>
            <c:ext xmlns:c16="http://schemas.microsoft.com/office/drawing/2014/chart" uri="{C3380CC4-5D6E-409C-BE32-E72D297353CC}">
              <c16:uniqueId val="{00000000-E5E7-46F0-B838-86644CC742A2}"/>
            </c:ext>
          </c:extLst>
        </c:ser>
        <c:dLbls>
          <c:showLegendKey val="0"/>
          <c:showVal val="0"/>
          <c:showCatName val="0"/>
          <c:showSerName val="0"/>
          <c:showPercent val="0"/>
          <c:showBubbleSize val="0"/>
        </c:dLbls>
        <c:gapWidth val="68"/>
        <c:overlap val="-27"/>
        <c:axId val="580550240"/>
        <c:axId val="580547288"/>
      </c:barChart>
      <c:catAx>
        <c:axId val="5805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47288"/>
        <c:crosses val="autoZero"/>
        <c:auto val="1"/>
        <c:lblAlgn val="ctr"/>
        <c:lblOffset val="100"/>
        <c:noMultiLvlLbl val="0"/>
      </c:catAx>
      <c:valAx>
        <c:axId val="580547288"/>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50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dirty="0">
                <a:solidFill>
                  <a:schemeClr val="accent6">
                    <a:lumMod val="50000"/>
                  </a:schemeClr>
                </a:solidFill>
              </a:rPr>
              <a:t>Diagnosed Diabetes</a:t>
            </a:r>
          </a:p>
          <a:p>
            <a:pPr>
              <a:defRPr/>
            </a:pPr>
            <a:r>
              <a:rPr lang="en-US" sz="2000" b="0" dirty="0">
                <a:solidFill>
                  <a:schemeClr val="accent6">
                    <a:lumMod val="50000"/>
                  </a:schemeClr>
                </a:solidFill>
              </a:rPr>
              <a:t>By Leisure-time Physical Activity</a:t>
            </a:r>
          </a:p>
          <a:p>
            <a:pPr>
              <a:defRPr/>
            </a:pPr>
            <a:r>
              <a:rPr lang="en-US" sz="2000" b="0" dirty="0">
                <a:solidFill>
                  <a:schemeClr val="accent6">
                    <a:lumMod val="50000"/>
                  </a:schemeClr>
                </a:solidFill>
              </a:rPr>
              <a:t>2019-2021</a:t>
            </a:r>
            <a:r>
              <a:rPr lang="en-US" sz="2000" b="0" baseline="0" dirty="0">
                <a:solidFill>
                  <a:schemeClr val="accent6">
                    <a:lumMod val="50000"/>
                  </a:schemeClr>
                </a:solidFill>
              </a:rPr>
              <a:t> Weighted Crude Estimates</a:t>
            </a:r>
            <a:endParaRPr lang="en-US" sz="2000" b="0" dirty="0">
              <a:solidFill>
                <a:schemeClr val="accent6">
                  <a:lumMod val="50000"/>
                </a:schemeClr>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94162323912407E-2"/>
          <c:y val="0.1585377024576371"/>
          <c:w val="0.92109247213663514"/>
          <c:h val="0.71580860638486998"/>
        </c:manualLayout>
      </c:layout>
      <c:barChart>
        <c:barDir val="col"/>
        <c:grouping val="clustered"/>
        <c:varyColors val="0"/>
        <c:ser>
          <c:idx val="0"/>
          <c:order val="0"/>
          <c:tx>
            <c:strRef>
              <c:f>Sheet1!$B$1</c:f>
              <c:strCache>
                <c:ptCount val="1"/>
                <c:pt idx="0">
                  <c:v>Dx'd Diabetes</c:v>
                </c:pt>
              </c:strCache>
            </c:strRef>
          </c:tx>
          <c:spPr>
            <a:solidFill>
              <a:schemeClr val="accent1"/>
            </a:solidFill>
            <a:ln>
              <a:noFill/>
            </a:ln>
            <a:effectLst/>
          </c:spPr>
          <c:invertIfNegative val="0"/>
          <c:dPt>
            <c:idx val="0"/>
            <c:invertIfNegative val="0"/>
            <c:bubble3D val="0"/>
            <c:spPr>
              <a:solidFill>
                <a:schemeClr val="tx2">
                  <a:lumMod val="40000"/>
                  <a:lumOff val="60000"/>
                </a:schemeClr>
              </a:solidFill>
              <a:ln>
                <a:solidFill>
                  <a:schemeClr val="tx1"/>
                </a:solidFill>
              </a:ln>
              <a:effectLst/>
            </c:spPr>
            <c:extLst>
              <c:ext xmlns:c16="http://schemas.microsoft.com/office/drawing/2014/chart" uri="{C3380CC4-5D6E-409C-BE32-E72D297353CC}">
                <c16:uniqueId val="{00000004-E5E7-46F0-B838-86644CC742A2}"/>
              </c:ext>
            </c:extLst>
          </c:dPt>
          <c:dPt>
            <c:idx val="1"/>
            <c:invertIfNegative val="0"/>
            <c:bubble3D val="0"/>
            <c:spPr>
              <a:solidFill>
                <a:srgbClr val="C00000"/>
              </a:solidFill>
              <a:ln>
                <a:noFill/>
              </a:ln>
              <a:effectLst/>
            </c:spPr>
            <c:extLst>
              <c:ext xmlns:c16="http://schemas.microsoft.com/office/drawing/2014/chart" uri="{C3380CC4-5D6E-409C-BE32-E72D297353CC}">
                <c16:uniqueId val="{00000005-E5E7-46F0-B838-86644CC742A2}"/>
              </c:ext>
            </c:extLst>
          </c:dPt>
          <c:dLbls>
            <c:dLbl>
              <c:idx val="0"/>
              <c:layout>
                <c:manualLayout>
                  <c:x val="0"/>
                  <c:y val="-6.18544457367731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5E7-46F0-B838-86644CC742A2}"/>
                </c:ext>
              </c:extLst>
            </c:dLbl>
            <c:dLbl>
              <c:idx val="1"/>
              <c:layout>
                <c:manualLayout>
                  <c:x val="0"/>
                  <c:y val="-4.7580342874440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5E7-46F0-B838-86644CC742A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errBars>
            <c:errBarType val="both"/>
            <c:errValType val="cust"/>
            <c:noEndCap val="0"/>
            <c:plus>
              <c:numRef>
                <c:f>Sheet1!$F$2:$F$6</c:f>
                <c:numCache>
                  <c:formatCode>General</c:formatCode>
                  <c:ptCount val="5"/>
                  <c:pt idx="0">
                    <c:v>0.70000000000000107</c:v>
                  </c:pt>
                  <c:pt idx="1">
                    <c:v>1.6999999999999993</c:v>
                  </c:pt>
                </c:numCache>
              </c:numRef>
            </c:plus>
            <c:minus>
              <c:numRef>
                <c:f>Sheet1!$E$2:$E$6</c:f>
                <c:numCache>
                  <c:formatCode>General</c:formatCode>
                  <c:ptCount val="5"/>
                  <c:pt idx="0">
                    <c:v>0.69999999999999929</c:v>
                  </c:pt>
                  <c:pt idx="1">
                    <c:v>1.5</c:v>
                  </c:pt>
                </c:numCache>
              </c:numRef>
            </c:minus>
            <c:spPr>
              <a:noFill/>
              <a:ln w="19050" cap="flat" cmpd="sng" algn="ctr">
                <a:solidFill>
                  <a:schemeClr val="tx1">
                    <a:lumMod val="65000"/>
                    <a:lumOff val="35000"/>
                  </a:schemeClr>
                </a:solidFill>
                <a:round/>
              </a:ln>
              <a:effectLst/>
            </c:spPr>
          </c:errBars>
          <c:cat>
            <c:strRef>
              <c:f>Sheet1!$A$2:$A$3</c:f>
              <c:strCache>
                <c:ptCount val="2"/>
                <c:pt idx="0">
                  <c:v>Leisure-time Physical Activity</c:v>
                </c:pt>
                <c:pt idx="1">
                  <c:v>No Leisure-time Physical Activity</c:v>
                </c:pt>
              </c:strCache>
            </c:strRef>
          </c:cat>
          <c:val>
            <c:numRef>
              <c:f>Sheet1!$B$2:$B$3</c:f>
              <c:numCache>
                <c:formatCode>0.0</c:formatCode>
                <c:ptCount val="2"/>
                <c:pt idx="0">
                  <c:v>10.7</c:v>
                </c:pt>
                <c:pt idx="1">
                  <c:v>19</c:v>
                </c:pt>
              </c:numCache>
            </c:numRef>
          </c:val>
          <c:extLst>
            <c:ext xmlns:c16="http://schemas.microsoft.com/office/drawing/2014/chart" uri="{C3380CC4-5D6E-409C-BE32-E72D297353CC}">
              <c16:uniqueId val="{00000000-E5E7-46F0-B838-86644CC742A2}"/>
            </c:ext>
          </c:extLst>
        </c:ser>
        <c:dLbls>
          <c:showLegendKey val="0"/>
          <c:showVal val="0"/>
          <c:showCatName val="0"/>
          <c:showSerName val="0"/>
          <c:showPercent val="0"/>
          <c:showBubbleSize val="0"/>
        </c:dLbls>
        <c:gapWidth val="68"/>
        <c:overlap val="-27"/>
        <c:axId val="580550240"/>
        <c:axId val="580547288"/>
      </c:barChart>
      <c:catAx>
        <c:axId val="5805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47288"/>
        <c:crosses val="autoZero"/>
        <c:auto val="1"/>
        <c:lblAlgn val="ctr"/>
        <c:lblOffset val="100"/>
        <c:noMultiLvlLbl val="0"/>
      </c:catAx>
      <c:valAx>
        <c:axId val="580547288"/>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50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dirty="0">
                <a:solidFill>
                  <a:schemeClr val="accent6">
                    <a:lumMod val="50000"/>
                  </a:schemeClr>
                </a:solidFill>
              </a:rPr>
              <a:t>Diagnosed Diabetes</a:t>
            </a:r>
          </a:p>
          <a:p>
            <a:pPr>
              <a:defRPr/>
            </a:pPr>
            <a:r>
              <a:rPr lang="en-US" sz="2000" b="0" dirty="0">
                <a:solidFill>
                  <a:schemeClr val="accent6">
                    <a:lumMod val="50000"/>
                  </a:schemeClr>
                </a:solidFill>
              </a:rPr>
              <a:t>By Leisure-time Physical Activity</a:t>
            </a:r>
          </a:p>
          <a:p>
            <a:pPr>
              <a:defRPr/>
            </a:pPr>
            <a:r>
              <a:rPr lang="en-US" sz="2000" b="0" dirty="0">
                <a:solidFill>
                  <a:schemeClr val="accent6">
                    <a:lumMod val="50000"/>
                  </a:schemeClr>
                </a:solidFill>
              </a:rPr>
              <a:t>2019-2021</a:t>
            </a:r>
            <a:r>
              <a:rPr lang="en-US" sz="2000" b="0" baseline="0" dirty="0">
                <a:solidFill>
                  <a:schemeClr val="accent6">
                    <a:lumMod val="50000"/>
                  </a:schemeClr>
                </a:solidFill>
              </a:rPr>
              <a:t> Weighted Age-adjusted Estimates</a:t>
            </a:r>
            <a:endParaRPr lang="en-US" sz="2000" b="0" dirty="0">
              <a:solidFill>
                <a:schemeClr val="accent6">
                  <a:lumMod val="50000"/>
                </a:schemeClr>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94162323912407E-2"/>
          <c:y val="0.1585377024576371"/>
          <c:w val="0.92109247213663514"/>
          <c:h val="0.71580860638486998"/>
        </c:manualLayout>
      </c:layout>
      <c:barChart>
        <c:barDir val="col"/>
        <c:grouping val="clustered"/>
        <c:varyColors val="0"/>
        <c:ser>
          <c:idx val="0"/>
          <c:order val="0"/>
          <c:tx>
            <c:strRef>
              <c:f>Sheet1!$B$1</c:f>
              <c:strCache>
                <c:ptCount val="1"/>
                <c:pt idx="0">
                  <c:v>Dx'd Diabetes</c:v>
                </c:pt>
              </c:strCache>
            </c:strRef>
          </c:tx>
          <c:spPr>
            <a:solidFill>
              <a:schemeClr val="accent1"/>
            </a:solidFill>
            <a:ln>
              <a:noFill/>
            </a:ln>
            <a:effectLst/>
          </c:spPr>
          <c:invertIfNegative val="0"/>
          <c:dPt>
            <c:idx val="0"/>
            <c:invertIfNegative val="0"/>
            <c:bubble3D val="0"/>
            <c:spPr>
              <a:solidFill>
                <a:schemeClr val="tx2">
                  <a:lumMod val="40000"/>
                  <a:lumOff val="60000"/>
                </a:schemeClr>
              </a:solidFill>
              <a:ln>
                <a:solidFill>
                  <a:schemeClr val="tx1"/>
                </a:solidFill>
              </a:ln>
              <a:effectLst/>
            </c:spPr>
            <c:extLst>
              <c:ext xmlns:c16="http://schemas.microsoft.com/office/drawing/2014/chart" uri="{C3380CC4-5D6E-409C-BE32-E72D297353CC}">
                <c16:uniqueId val="{00000004-E5E7-46F0-B838-86644CC742A2}"/>
              </c:ext>
            </c:extLst>
          </c:dPt>
          <c:dPt>
            <c:idx val="1"/>
            <c:invertIfNegative val="0"/>
            <c:bubble3D val="0"/>
            <c:spPr>
              <a:solidFill>
                <a:srgbClr val="C00000"/>
              </a:solidFill>
              <a:ln>
                <a:noFill/>
              </a:ln>
              <a:effectLst/>
            </c:spPr>
            <c:extLst>
              <c:ext xmlns:c16="http://schemas.microsoft.com/office/drawing/2014/chart" uri="{C3380CC4-5D6E-409C-BE32-E72D297353CC}">
                <c16:uniqueId val="{00000005-E5E7-46F0-B838-86644CC742A2}"/>
              </c:ext>
            </c:extLst>
          </c:dPt>
          <c:dLbls>
            <c:dLbl>
              <c:idx val="0"/>
              <c:layout>
                <c:manualLayout>
                  <c:x val="0"/>
                  <c:y val="-6.18544457367731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5E7-46F0-B838-86644CC742A2}"/>
                </c:ext>
              </c:extLst>
            </c:dLbl>
            <c:dLbl>
              <c:idx val="1"/>
              <c:layout>
                <c:manualLayout>
                  <c:x val="0"/>
                  <c:y val="-4.7580342874440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5E7-46F0-B838-86644CC742A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errBars>
            <c:errBarType val="both"/>
            <c:errValType val="cust"/>
            <c:noEndCap val="0"/>
            <c:plus>
              <c:numRef>
                <c:f>Sheet1!$F$2:$F$6</c:f>
                <c:numCache>
                  <c:formatCode>General</c:formatCode>
                  <c:ptCount val="5"/>
                  <c:pt idx="0">
                    <c:v>0.5</c:v>
                  </c:pt>
                  <c:pt idx="1">
                    <c:v>1.6000000000000014</c:v>
                  </c:pt>
                </c:numCache>
              </c:numRef>
            </c:plus>
            <c:minus>
              <c:numRef>
                <c:f>Sheet1!$E$2:$E$6</c:f>
                <c:numCache>
                  <c:formatCode>General</c:formatCode>
                  <c:ptCount val="5"/>
                  <c:pt idx="0">
                    <c:v>0.89999999999999858</c:v>
                  </c:pt>
                  <c:pt idx="1">
                    <c:v>1.5</c:v>
                  </c:pt>
                </c:numCache>
              </c:numRef>
            </c:minus>
            <c:spPr>
              <a:noFill/>
              <a:ln w="19050" cap="flat" cmpd="sng" algn="ctr">
                <a:solidFill>
                  <a:schemeClr val="tx1">
                    <a:lumMod val="65000"/>
                    <a:lumOff val="35000"/>
                  </a:schemeClr>
                </a:solidFill>
                <a:round/>
              </a:ln>
              <a:effectLst/>
            </c:spPr>
          </c:errBars>
          <c:cat>
            <c:strRef>
              <c:f>Sheet1!$A$2:$A$3</c:f>
              <c:strCache>
                <c:ptCount val="2"/>
                <c:pt idx="0">
                  <c:v>Leisure-time Physical Activity</c:v>
                </c:pt>
                <c:pt idx="1">
                  <c:v>No Leisure-time Physical Activity</c:v>
                </c:pt>
              </c:strCache>
            </c:strRef>
          </c:cat>
          <c:val>
            <c:numRef>
              <c:f>Sheet1!$B$2:$B$3</c:f>
              <c:numCache>
                <c:formatCode>0.0</c:formatCode>
                <c:ptCount val="2"/>
                <c:pt idx="0">
                  <c:v>10.199999999999999</c:v>
                </c:pt>
                <c:pt idx="1">
                  <c:v>16</c:v>
                </c:pt>
              </c:numCache>
            </c:numRef>
          </c:val>
          <c:extLst>
            <c:ext xmlns:c16="http://schemas.microsoft.com/office/drawing/2014/chart" uri="{C3380CC4-5D6E-409C-BE32-E72D297353CC}">
              <c16:uniqueId val="{00000000-E5E7-46F0-B838-86644CC742A2}"/>
            </c:ext>
          </c:extLst>
        </c:ser>
        <c:dLbls>
          <c:showLegendKey val="0"/>
          <c:showVal val="0"/>
          <c:showCatName val="0"/>
          <c:showSerName val="0"/>
          <c:showPercent val="0"/>
          <c:showBubbleSize val="0"/>
        </c:dLbls>
        <c:gapWidth val="68"/>
        <c:overlap val="-27"/>
        <c:axId val="580550240"/>
        <c:axId val="580547288"/>
      </c:barChart>
      <c:catAx>
        <c:axId val="5805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47288"/>
        <c:crosses val="autoZero"/>
        <c:auto val="1"/>
        <c:lblAlgn val="ctr"/>
        <c:lblOffset val="100"/>
        <c:noMultiLvlLbl val="0"/>
      </c:catAx>
      <c:valAx>
        <c:axId val="580547288"/>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550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8AE6F9-A7DA-4303-9885-7B84F8554726}" type="datetimeFigureOut">
              <a:rPr lang="en-US" smtClean="0"/>
              <a:t>11/3/2022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5BCA8B-E0EA-4C18-903A-E9EC50CB23F5}" type="slidenum">
              <a:rPr lang="en-US" smtClean="0"/>
              <a:t>‹#›</a:t>
            </a:fld>
            <a:endParaRPr lang="en-US"/>
          </a:p>
        </p:txBody>
      </p:sp>
    </p:spTree>
    <p:extLst>
      <p:ext uri="{BB962C8B-B14F-4D97-AF65-F5344CB8AC3E}">
        <p14:creationId xmlns:p14="http://schemas.microsoft.com/office/powerpoint/2010/main" val="500240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Trend of Diagnosed Diabetes, NM and U.S., and all Diabetes … age-adjusted to 2000 U.S. Census.  Diagnosed Diabetes adjusted by NHANES undiagnosed estimates for estimate of total diabetes prevalence among NM adults.  2021 All DM estimate is based on 2020 NM population estimates (2021 population estimates not yet available.</a:t>
            </a:r>
          </a:p>
          <a:p>
            <a:r>
              <a:rPr lang="en-US" dirty="0"/>
              <a:t>Sources: NM BRFSS; CDC National BRFSS; 2013-2016 NHANES.</a:t>
            </a:r>
          </a:p>
        </p:txBody>
      </p:sp>
      <p:sp>
        <p:nvSpPr>
          <p:cNvPr id="4" name="Slide Number Placeholder 3"/>
          <p:cNvSpPr>
            <a:spLocks noGrp="1"/>
          </p:cNvSpPr>
          <p:nvPr>
            <p:ph type="sldNum" sz="quarter" idx="5"/>
          </p:nvPr>
        </p:nvSpPr>
        <p:spPr/>
        <p:txBody>
          <a:bodyPr/>
          <a:lstStyle/>
          <a:p>
            <a:fld id="{2F5BCA8B-E0EA-4C18-903A-E9EC50CB23F5}" type="slidenum">
              <a:rPr lang="en-US" smtClean="0"/>
              <a:t>2</a:t>
            </a:fld>
            <a:endParaRPr lang="en-US"/>
          </a:p>
        </p:txBody>
      </p:sp>
    </p:spTree>
    <p:extLst>
      <p:ext uri="{BB962C8B-B14F-4D97-AF65-F5344CB8AC3E}">
        <p14:creationId xmlns:p14="http://schemas.microsoft.com/office/powerpoint/2010/main" val="922540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Age-adjusted estimates of the prevalence of various health conditions by diagnosed diabetes.  </a:t>
            </a:r>
          </a:p>
          <a:p>
            <a:r>
              <a:rPr lang="en-US" dirty="0"/>
              <a:t>The age-adjusted prevalence of each conditions was statistically significantly higher among adults with diagnosed diabetes than among adults without diagnosed diabetes.</a:t>
            </a:r>
          </a:p>
          <a:p>
            <a:r>
              <a:rPr lang="en-US" dirty="0"/>
              <a:t>Source: NM BRFSS, 2018-2020 combined years.</a:t>
            </a:r>
          </a:p>
        </p:txBody>
      </p:sp>
      <p:sp>
        <p:nvSpPr>
          <p:cNvPr id="4" name="Slide Number Placeholder 3"/>
          <p:cNvSpPr>
            <a:spLocks noGrp="1"/>
          </p:cNvSpPr>
          <p:nvPr>
            <p:ph type="sldNum" sz="quarter" idx="5"/>
          </p:nvPr>
        </p:nvSpPr>
        <p:spPr/>
        <p:txBody>
          <a:bodyPr/>
          <a:lstStyle/>
          <a:p>
            <a:fld id="{2F5BCA8B-E0EA-4C18-903A-E9EC50CB23F5}" type="slidenum">
              <a:rPr lang="en-US" smtClean="0"/>
              <a:t>3</a:t>
            </a:fld>
            <a:endParaRPr lang="en-US"/>
          </a:p>
        </p:txBody>
      </p:sp>
    </p:spTree>
    <p:extLst>
      <p:ext uri="{BB962C8B-B14F-4D97-AF65-F5344CB8AC3E}">
        <p14:creationId xmlns:p14="http://schemas.microsoft.com/office/powerpoint/2010/main" val="531128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Trend of Diagnosed Pre-diabetes, NM and U.S., and all Diabetes … age-adjusted to 2000 U.S. Census.  Diagnosed Pre-diabetes adjusted by NHANES undiagnosed estimates for estimate of total Pre-diabetes prevalence among NM adults.</a:t>
            </a:r>
          </a:p>
          <a:p>
            <a:r>
              <a:rPr lang="en-US" dirty="0"/>
              <a:t>Prediabetes module included in select states, only.</a:t>
            </a:r>
          </a:p>
          <a:p>
            <a:r>
              <a:rPr lang="en-US" dirty="0"/>
              <a:t>Sources: NM BRFSS; CDC National BRFSS; 2013-2016 NHANES.</a:t>
            </a:r>
          </a:p>
        </p:txBody>
      </p:sp>
      <p:sp>
        <p:nvSpPr>
          <p:cNvPr id="4" name="Slide Number Placeholder 3"/>
          <p:cNvSpPr>
            <a:spLocks noGrp="1"/>
          </p:cNvSpPr>
          <p:nvPr>
            <p:ph type="sldNum" sz="quarter" idx="5"/>
          </p:nvPr>
        </p:nvSpPr>
        <p:spPr/>
        <p:txBody>
          <a:bodyPr/>
          <a:lstStyle/>
          <a:p>
            <a:fld id="{2F5BCA8B-E0EA-4C18-903A-E9EC50CB23F5}" type="slidenum">
              <a:rPr lang="en-US" smtClean="0"/>
              <a:t>4</a:t>
            </a:fld>
            <a:endParaRPr lang="en-US"/>
          </a:p>
        </p:txBody>
      </p:sp>
    </p:spTree>
    <p:extLst>
      <p:ext uri="{BB962C8B-B14F-4D97-AF65-F5344CB8AC3E}">
        <p14:creationId xmlns:p14="http://schemas.microsoft.com/office/powerpoint/2010/main" val="3876001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Age-adjusted estimates of the prevalence of various health conditions by diagnosed prediabetes.  </a:t>
            </a:r>
          </a:p>
          <a:p>
            <a:r>
              <a:rPr lang="en-US" dirty="0"/>
              <a:t>The age-adjusted prevalence of disability, Fair/Poor health, CVD, high blood pressure, and diagnosed depression, were statistically significantly higher among adults with diagnosed prediabetes than among adults without diagnosed prediabetes.</a:t>
            </a:r>
          </a:p>
          <a:p>
            <a:r>
              <a:rPr lang="en-US" dirty="0"/>
              <a:t>Source: NM BRFSS, 2019-2021 combined years.</a:t>
            </a:r>
          </a:p>
        </p:txBody>
      </p:sp>
      <p:sp>
        <p:nvSpPr>
          <p:cNvPr id="4" name="Slide Number Placeholder 3"/>
          <p:cNvSpPr>
            <a:spLocks noGrp="1"/>
          </p:cNvSpPr>
          <p:nvPr>
            <p:ph type="sldNum" sz="quarter" idx="5"/>
          </p:nvPr>
        </p:nvSpPr>
        <p:spPr/>
        <p:txBody>
          <a:bodyPr/>
          <a:lstStyle/>
          <a:p>
            <a:fld id="{2F5BCA8B-E0EA-4C18-903A-E9EC50CB23F5}" type="slidenum">
              <a:rPr lang="en-US" smtClean="0"/>
              <a:t>5</a:t>
            </a:fld>
            <a:endParaRPr lang="en-US"/>
          </a:p>
        </p:txBody>
      </p:sp>
    </p:spTree>
    <p:extLst>
      <p:ext uri="{BB962C8B-B14F-4D97-AF65-F5344CB8AC3E}">
        <p14:creationId xmlns:p14="http://schemas.microsoft.com/office/powerpoint/2010/main" val="659080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identification of insulin resistance/pre-diabetes is crucial in that it presents an opportunity to delay or even prevent development of diabetes and serious secondary conditions.  </a:t>
            </a:r>
          </a:p>
          <a:p>
            <a:r>
              <a:rPr lang="en-US" dirty="0"/>
              <a:t>All adults aged 45 or older should be tested at least every three years.  In NM in the year 2020, 32.8% of adults aged 45+ had not been tested in the previous 3 years.  </a:t>
            </a:r>
          </a:p>
          <a:p>
            <a:r>
              <a:rPr lang="en-US" dirty="0"/>
              <a:t>43.5% of those aged 45+ who did not have health care coverage had not been screened in the previous three years.  </a:t>
            </a:r>
          </a:p>
          <a:p>
            <a:r>
              <a:rPr lang="en-US" dirty="0"/>
              <a:t>Adults less than age 45 who are obese, have ever been told they had high blood pressure, have history of CVD, or report no leisure-time physical activity, should be tested at least every three years.</a:t>
            </a:r>
          </a:p>
          <a:p>
            <a:r>
              <a:rPr lang="en-US" dirty="0"/>
              <a:t>44.9% of adults aged 18-&lt;45 and obese had not been tested.</a:t>
            </a:r>
          </a:p>
          <a:p>
            <a:r>
              <a:rPr lang="en-US" dirty="0"/>
              <a:t>48.5% of adults aged 18-&lt;45 and with history of high blood pressure had not been tested.</a:t>
            </a:r>
          </a:p>
          <a:p>
            <a:r>
              <a:rPr lang="en-US" dirty="0"/>
              <a:t>41.1% of adults aged 18-&lt;45 and with history of CVD had not been tested.</a:t>
            </a:r>
          </a:p>
          <a:p>
            <a:r>
              <a:rPr lang="en-US" dirty="0"/>
              <a:t>59.3% of adults aged 18-&lt;45 and reporting no leisure-time PA had not been tested.</a:t>
            </a:r>
          </a:p>
          <a:p>
            <a:r>
              <a:rPr lang="en-US" dirty="0"/>
              <a:t>There is much room for improvement in testing.</a:t>
            </a:r>
          </a:p>
        </p:txBody>
      </p:sp>
      <p:sp>
        <p:nvSpPr>
          <p:cNvPr id="4" name="Slide Number Placeholder 3"/>
          <p:cNvSpPr>
            <a:spLocks noGrp="1"/>
          </p:cNvSpPr>
          <p:nvPr>
            <p:ph type="sldNum" sz="quarter" idx="5"/>
          </p:nvPr>
        </p:nvSpPr>
        <p:spPr/>
        <p:txBody>
          <a:bodyPr/>
          <a:lstStyle/>
          <a:p>
            <a:fld id="{2F5BCA8B-E0EA-4C18-903A-E9EC50CB23F5}" type="slidenum">
              <a:rPr lang="en-US" smtClean="0"/>
              <a:t>6</a:t>
            </a:fld>
            <a:endParaRPr lang="en-US"/>
          </a:p>
        </p:txBody>
      </p:sp>
    </p:spTree>
    <p:extLst>
      <p:ext uri="{BB962C8B-B14F-4D97-AF65-F5344CB8AC3E}">
        <p14:creationId xmlns:p14="http://schemas.microsoft.com/office/powerpoint/2010/main" val="2028139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identification of insulin resistance/pre-diabetes is crucial in that it presents an opportunity to delay or even prevent development of diabetes and serious secondary conditions.  </a:t>
            </a:r>
          </a:p>
          <a:p>
            <a:r>
              <a:rPr lang="en-US" dirty="0"/>
              <a:t>All adults aged 45 or older should be tested at least every three years.  In NM in the year 2021, 33.5% of adults aged 45+ had not been tested in the previous 3 years.  </a:t>
            </a:r>
          </a:p>
          <a:p>
            <a:r>
              <a:rPr lang="en-US" dirty="0"/>
              <a:t>57.8% of those aged 45+ who did not have health care coverage had not been screened in the previous three years.  </a:t>
            </a:r>
          </a:p>
          <a:p>
            <a:r>
              <a:rPr lang="en-US" dirty="0"/>
              <a:t>Adults less than age 45 who are obese, have ever been told they had high blood pressure, have history of CVD, or report no leisure-time physical activity, should be tested at least every three years.</a:t>
            </a:r>
          </a:p>
          <a:p>
            <a:r>
              <a:rPr lang="en-US" dirty="0"/>
              <a:t>50.6% of adults aged 18-&lt;45 and obese had not been tested.</a:t>
            </a:r>
          </a:p>
          <a:p>
            <a:r>
              <a:rPr lang="en-US" dirty="0"/>
              <a:t>50.6% of adults aged 18-&lt;45 and with history of high blood pressure had not been tested.</a:t>
            </a:r>
          </a:p>
          <a:p>
            <a:r>
              <a:rPr lang="en-US" dirty="0"/>
              <a:t>24.8% of adults aged 18-&lt;45 and with history of CVD had not been tested.</a:t>
            </a:r>
          </a:p>
          <a:p>
            <a:r>
              <a:rPr lang="en-US" dirty="0"/>
              <a:t>58.1% of adults aged 18-&lt;45 and reporting no leisure-time PA had not been tested.</a:t>
            </a:r>
          </a:p>
          <a:p>
            <a:r>
              <a:rPr lang="en-US" dirty="0"/>
              <a:t>There is much room for improvement in testing which may explain an important portion of the discrepancy between estimates of the true prevalence of prediabetes and diagnosed prediabetes.</a:t>
            </a:r>
          </a:p>
        </p:txBody>
      </p:sp>
      <p:sp>
        <p:nvSpPr>
          <p:cNvPr id="4" name="Slide Number Placeholder 3"/>
          <p:cNvSpPr>
            <a:spLocks noGrp="1"/>
          </p:cNvSpPr>
          <p:nvPr>
            <p:ph type="sldNum" sz="quarter" idx="5"/>
          </p:nvPr>
        </p:nvSpPr>
        <p:spPr/>
        <p:txBody>
          <a:bodyPr/>
          <a:lstStyle/>
          <a:p>
            <a:fld id="{2F5BCA8B-E0EA-4C18-903A-E9EC50CB23F5}" type="slidenum">
              <a:rPr lang="en-US" smtClean="0"/>
              <a:t>7</a:t>
            </a:fld>
            <a:endParaRPr lang="en-US"/>
          </a:p>
        </p:txBody>
      </p:sp>
    </p:spTree>
    <p:extLst>
      <p:ext uri="{BB962C8B-B14F-4D97-AF65-F5344CB8AC3E}">
        <p14:creationId xmlns:p14="http://schemas.microsoft.com/office/powerpoint/2010/main" val="1307634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BCA8B-E0EA-4C18-903A-E9EC50CB23F5}" type="slidenum">
              <a:rPr lang="en-US" smtClean="0"/>
              <a:t>12</a:t>
            </a:fld>
            <a:endParaRPr lang="en-US"/>
          </a:p>
        </p:txBody>
      </p:sp>
    </p:spTree>
    <p:extLst>
      <p:ext uri="{BB962C8B-B14F-4D97-AF65-F5344CB8AC3E}">
        <p14:creationId xmlns:p14="http://schemas.microsoft.com/office/powerpoint/2010/main" val="381158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BCA8B-E0EA-4C18-903A-E9EC50CB23F5}" type="slidenum">
              <a:rPr lang="en-US" smtClean="0"/>
              <a:t>13</a:t>
            </a:fld>
            <a:endParaRPr lang="en-US"/>
          </a:p>
        </p:txBody>
      </p:sp>
    </p:spTree>
    <p:extLst>
      <p:ext uri="{BB962C8B-B14F-4D97-AF65-F5344CB8AC3E}">
        <p14:creationId xmlns:p14="http://schemas.microsoft.com/office/powerpoint/2010/main" val="1117294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29 heath systems using WW, 10 of those sending direct referrals</a:t>
            </a:r>
          </a:p>
        </p:txBody>
      </p:sp>
      <p:sp>
        <p:nvSpPr>
          <p:cNvPr id="4" name="Slide Number Placeholder 3"/>
          <p:cNvSpPr>
            <a:spLocks noGrp="1"/>
          </p:cNvSpPr>
          <p:nvPr>
            <p:ph type="sldNum" sz="quarter" idx="5"/>
          </p:nvPr>
        </p:nvSpPr>
        <p:spPr/>
        <p:txBody>
          <a:bodyPr/>
          <a:lstStyle/>
          <a:p>
            <a:fld id="{2F5BCA8B-E0EA-4C18-903A-E9EC50CB23F5}" type="slidenum">
              <a:rPr lang="en-US" smtClean="0"/>
              <a:t>14</a:t>
            </a:fld>
            <a:endParaRPr lang="en-US"/>
          </a:p>
        </p:txBody>
      </p:sp>
    </p:spTree>
    <p:extLst>
      <p:ext uri="{BB962C8B-B14F-4D97-AF65-F5344CB8AC3E}">
        <p14:creationId xmlns:p14="http://schemas.microsoft.com/office/powerpoint/2010/main" val="4252409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BCA8B-E0EA-4C18-903A-E9EC50CB23F5}" type="slidenum">
              <a:rPr lang="en-US" smtClean="0"/>
              <a:t>15</a:t>
            </a:fld>
            <a:endParaRPr lang="en-US"/>
          </a:p>
        </p:txBody>
      </p:sp>
    </p:spTree>
    <p:extLst>
      <p:ext uri="{BB962C8B-B14F-4D97-AF65-F5344CB8AC3E}">
        <p14:creationId xmlns:p14="http://schemas.microsoft.com/office/powerpoint/2010/main" val="4277000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BCA8B-E0EA-4C18-903A-E9EC50CB23F5}" type="slidenum">
              <a:rPr lang="en-US" smtClean="0"/>
              <a:t>16</a:t>
            </a:fld>
            <a:endParaRPr lang="en-US"/>
          </a:p>
        </p:txBody>
      </p:sp>
    </p:spTree>
    <p:extLst>
      <p:ext uri="{BB962C8B-B14F-4D97-AF65-F5344CB8AC3E}">
        <p14:creationId xmlns:p14="http://schemas.microsoft.com/office/powerpoint/2010/main" val="1047275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BCA8B-E0EA-4C18-903A-E9EC50CB23F5}" type="slidenum">
              <a:rPr lang="en-US" smtClean="0"/>
              <a:t>17</a:t>
            </a:fld>
            <a:endParaRPr lang="en-US"/>
          </a:p>
        </p:txBody>
      </p:sp>
    </p:spTree>
    <p:extLst>
      <p:ext uri="{BB962C8B-B14F-4D97-AF65-F5344CB8AC3E}">
        <p14:creationId xmlns:p14="http://schemas.microsoft.com/office/powerpoint/2010/main" val="108983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5BCA8B-E0EA-4C18-903A-E9EC50CB23F5}" type="slidenum">
              <a:rPr lang="en-US" smtClean="0"/>
              <a:t>20</a:t>
            </a:fld>
            <a:endParaRPr lang="en-US"/>
          </a:p>
        </p:txBody>
      </p:sp>
    </p:spTree>
    <p:extLst>
      <p:ext uri="{BB962C8B-B14F-4D97-AF65-F5344CB8AC3E}">
        <p14:creationId xmlns:p14="http://schemas.microsoft.com/office/powerpoint/2010/main" val="1687230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Diagnosed Pre-diabetes by age group.</a:t>
            </a:r>
          </a:p>
          <a:p>
            <a:r>
              <a:rPr lang="en-US" dirty="0"/>
              <a:t>The prevalence of diagnosed Pre-diabetes was higher in older age groups through age 74.  Estimates exclude those with diagnosed diabetes, which also is higher in older age groups, which may explain the slight decline in oldest age groups. </a:t>
            </a:r>
          </a:p>
          <a:p>
            <a:r>
              <a:rPr lang="en-US" dirty="0"/>
              <a:t>Source: NM BRFSS, 2019-2021 combined years.</a:t>
            </a:r>
          </a:p>
        </p:txBody>
      </p:sp>
      <p:sp>
        <p:nvSpPr>
          <p:cNvPr id="4" name="Slide Number Placeholder 3"/>
          <p:cNvSpPr>
            <a:spLocks noGrp="1"/>
          </p:cNvSpPr>
          <p:nvPr>
            <p:ph type="sldNum" sz="quarter" idx="5"/>
          </p:nvPr>
        </p:nvSpPr>
        <p:spPr/>
        <p:txBody>
          <a:bodyPr/>
          <a:lstStyle/>
          <a:p>
            <a:fld id="{2F5BCA8B-E0EA-4C18-903A-E9EC50CB23F5}" type="slidenum">
              <a:rPr lang="en-US" smtClean="0"/>
              <a:t>23</a:t>
            </a:fld>
            <a:endParaRPr lang="en-US"/>
          </a:p>
        </p:txBody>
      </p:sp>
    </p:spTree>
    <p:extLst>
      <p:ext uri="{BB962C8B-B14F-4D97-AF65-F5344CB8AC3E}">
        <p14:creationId xmlns:p14="http://schemas.microsoft.com/office/powerpoint/2010/main" val="288065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Diagnosed Diabetes by age group.</a:t>
            </a:r>
          </a:p>
          <a:p>
            <a:r>
              <a:rPr lang="en-US" dirty="0"/>
              <a:t>The prevalence of diagnosed diabetes was higher in older age groups. </a:t>
            </a:r>
          </a:p>
          <a:p>
            <a:r>
              <a:rPr lang="en-US" dirty="0"/>
              <a:t>Source: NM BRFSS, 2019-2021 combined years.</a:t>
            </a:r>
          </a:p>
        </p:txBody>
      </p:sp>
      <p:sp>
        <p:nvSpPr>
          <p:cNvPr id="4" name="Slide Number Placeholder 3"/>
          <p:cNvSpPr>
            <a:spLocks noGrp="1"/>
          </p:cNvSpPr>
          <p:nvPr>
            <p:ph type="sldNum" sz="quarter" idx="5"/>
          </p:nvPr>
        </p:nvSpPr>
        <p:spPr/>
        <p:txBody>
          <a:bodyPr/>
          <a:lstStyle/>
          <a:p>
            <a:fld id="{2F5BCA8B-E0EA-4C18-903A-E9EC50CB23F5}" type="slidenum">
              <a:rPr lang="en-US" smtClean="0"/>
              <a:t>24</a:t>
            </a:fld>
            <a:endParaRPr lang="en-US"/>
          </a:p>
        </p:txBody>
      </p:sp>
    </p:spTree>
    <p:extLst>
      <p:ext uri="{BB962C8B-B14F-4D97-AF65-F5344CB8AC3E}">
        <p14:creationId xmlns:p14="http://schemas.microsoft.com/office/powerpoint/2010/main" val="2175292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Weighted crude estimates of the prevalence of diagnosed diabetes by Race/Ethnicity.</a:t>
            </a:r>
          </a:p>
          <a:p>
            <a:r>
              <a:rPr lang="en-US" dirty="0"/>
              <a:t>Source: NM BRFSS, 2019-2021 combined years.</a:t>
            </a:r>
          </a:p>
        </p:txBody>
      </p:sp>
      <p:sp>
        <p:nvSpPr>
          <p:cNvPr id="4" name="Slide Number Placeholder 3"/>
          <p:cNvSpPr>
            <a:spLocks noGrp="1"/>
          </p:cNvSpPr>
          <p:nvPr>
            <p:ph type="sldNum" sz="quarter" idx="5"/>
          </p:nvPr>
        </p:nvSpPr>
        <p:spPr/>
        <p:txBody>
          <a:bodyPr/>
          <a:lstStyle/>
          <a:p>
            <a:fld id="{2F5BCA8B-E0EA-4C18-903A-E9EC50CB23F5}" type="slidenum">
              <a:rPr lang="en-US" smtClean="0"/>
              <a:t>25</a:t>
            </a:fld>
            <a:endParaRPr lang="en-US"/>
          </a:p>
        </p:txBody>
      </p:sp>
    </p:spTree>
    <p:extLst>
      <p:ext uri="{BB962C8B-B14F-4D97-AF65-F5344CB8AC3E}">
        <p14:creationId xmlns:p14="http://schemas.microsoft.com/office/powerpoint/2010/main" val="3988764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Age-adjusted estimates of the prevalence of diagnosed diabetes by Race/Ethnicity.</a:t>
            </a:r>
          </a:p>
          <a:p>
            <a:r>
              <a:rPr lang="en-US" dirty="0"/>
              <a:t>The age-adjusted prevalence of diagnosed diabetes among AIAN adults was statistically significantly higher than that of </a:t>
            </a:r>
            <a:r>
              <a:rPr lang="en-US" dirty="0" err="1"/>
              <a:t>BlackAA</a:t>
            </a:r>
            <a:r>
              <a:rPr lang="en-US" dirty="0"/>
              <a:t> and White adults.  By adjusted odds, AIAN was greater than all other groups.</a:t>
            </a:r>
          </a:p>
          <a:p>
            <a:r>
              <a:rPr lang="en-US" dirty="0"/>
              <a:t>The age-adjusted prevalence of diagnosed diabetes among Hispanic adults was statistically significantly higher than that of White adults. </a:t>
            </a:r>
          </a:p>
          <a:p>
            <a:r>
              <a:rPr lang="en-US" dirty="0"/>
              <a:t>Source: NM BRFSS, 2019-2021 combined years.</a:t>
            </a:r>
          </a:p>
        </p:txBody>
      </p:sp>
      <p:sp>
        <p:nvSpPr>
          <p:cNvPr id="4" name="Slide Number Placeholder 3"/>
          <p:cNvSpPr>
            <a:spLocks noGrp="1"/>
          </p:cNvSpPr>
          <p:nvPr>
            <p:ph type="sldNum" sz="quarter" idx="5"/>
          </p:nvPr>
        </p:nvSpPr>
        <p:spPr/>
        <p:txBody>
          <a:bodyPr/>
          <a:lstStyle/>
          <a:p>
            <a:fld id="{2F5BCA8B-E0EA-4C18-903A-E9EC50CB23F5}" type="slidenum">
              <a:rPr lang="en-US" smtClean="0"/>
              <a:t>26</a:t>
            </a:fld>
            <a:endParaRPr lang="en-US"/>
          </a:p>
        </p:txBody>
      </p:sp>
    </p:spTree>
    <p:extLst>
      <p:ext uri="{BB962C8B-B14F-4D97-AF65-F5344CB8AC3E}">
        <p14:creationId xmlns:p14="http://schemas.microsoft.com/office/powerpoint/2010/main" val="2918190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Crude estimates of the prevalence of diagnosed diabetes by BMI.</a:t>
            </a:r>
          </a:p>
          <a:p>
            <a:r>
              <a:rPr lang="en-US" dirty="0"/>
              <a:t>Source: NM BRFSS, 2019-2021 combined years.</a:t>
            </a:r>
          </a:p>
        </p:txBody>
      </p:sp>
      <p:sp>
        <p:nvSpPr>
          <p:cNvPr id="4" name="Slide Number Placeholder 3"/>
          <p:cNvSpPr>
            <a:spLocks noGrp="1"/>
          </p:cNvSpPr>
          <p:nvPr>
            <p:ph type="sldNum" sz="quarter" idx="5"/>
          </p:nvPr>
        </p:nvSpPr>
        <p:spPr/>
        <p:txBody>
          <a:bodyPr/>
          <a:lstStyle/>
          <a:p>
            <a:fld id="{2F5BCA8B-E0EA-4C18-903A-E9EC50CB23F5}" type="slidenum">
              <a:rPr lang="en-US" smtClean="0"/>
              <a:t>27</a:t>
            </a:fld>
            <a:endParaRPr lang="en-US"/>
          </a:p>
        </p:txBody>
      </p:sp>
    </p:spTree>
    <p:extLst>
      <p:ext uri="{BB962C8B-B14F-4D97-AF65-F5344CB8AC3E}">
        <p14:creationId xmlns:p14="http://schemas.microsoft.com/office/powerpoint/2010/main" val="3940384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Age-adjusted estimates of the prevalence of diagnosed diabetes by BMI.</a:t>
            </a:r>
          </a:p>
          <a:p>
            <a:r>
              <a:rPr lang="en-US" dirty="0"/>
              <a:t>The age-adjusted prevalence of diagnosed diabetes among the overweight adult population was statistically significantly higher than the adult population less than overweight.</a:t>
            </a:r>
          </a:p>
          <a:p>
            <a:r>
              <a:rPr lang="en-US" dirty="0"/>
              <a:t>The age-adjusted prevalence of diagnosed diabetes among the obese adult population was statistically significantly higher than the adult population less than overweight or overweight. </a:t>
            </a:r>
          </a:p>
          <a:p>
            <a:r>
              <a:rPr lang="en-US" dirty="0"/>
              <a:t>Source: NM BRFSS, 2019-2021 combined years.</a:t>
            </a:r>
          </a:p>
        </p:txBody>
      </p:sp>
      <p:sp>
        <p:nvSpPr>
          <p:cNvPr id="4" name="Slide Number Placeholder 3"/>
          <p:cNvSpPr>
            <a:spLocks noGrp="1"/>
          </p:cNvSpPr>
          <p:nvPr>
            <p:ph type="sldNum" sz="quarter" idx="5"/>
          </p:nvPr>
        </p:nvSpPr>
        <p:spPr/>
        <p:txBody>
          <a:bodyPr/>
          <a:lstStyle/>
          <a:p>
            <a:fld id="{2F5BCA8B-E0EA-4C18-903A-E9EC50CB23F5}" type="slidenum">
              <a:rPr lang="en-US" smtClean="0"/>
              <a:t>28</a:t>
            </a:fld>
            <a:endParaRPr lang="en-US"/>
          </a:p>
        </p:txBody>
      </p:sp>
    </p:spTree>
    <p:extLst>
      <p:ext uri="{BB962C8B-B14F-4D97-AF65-F5344CB8AC3E}">
        <p14:creationId xmlns:p14="http://schemas.microsoft.com/office/powerpoint/2010/main" val="25346347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Crude estimates of the prevalence of diagnosed diabetes by annual household income.</a:t>
            </a:r>
          </a:p>
          <a:p>
            <a:r>
              <a:rPr lang="en-US" dirty="0"/>
              <a:t>There was no statistically significant difference between the two lowest annual household income categories.  </a:t>
            </a:r>
          </a:p>
          <a:p>
            <a:r>
              <a:rPr lang="en-US" dirty="0"/>
              <a:t>The prevalence of diagnosed diabetes was statistically significantly lower between the three higher annual household income categories.</a:t>
            </a:r>
          </a:p>
          <a:p>
            <a:r>
              <a:rPr lang="en-US" dirty="0"/>
              <a:t>Source: NM BRFSS, 2019-2021 combined years.</a:t>
            </a:r>
          </a:p>
        </p:txBody>
      </p:sp>
      <p:sp>
        <p:nvSpPr>
          <p:cNvPr id="4" name="Slide Number Placeholder 3"/>
          <p:cNvSpPr>
            <a:spLocks noGrp="1"/>
          </p:cNvSpPr>
          <p:nvPr>
            <p:ph type="sldNum" sz="quarter" idx="5"/>
          </p:nvPr>
        </p:nvSpPr>
        <p:spPr/>
        <p:txBody>
          <a:bodyPr/>
          <a:lstStyle/>
          <a:p>
            <a:fld id="{2F5BCA8B-E0EA-4C18-903A-E9EC50CB23F5}" type="slidenum">
              <a:rPr lang="en-US" smtClean="0"/>
              <a:t>29</a:t>
            </a:fld>
            <a:endParaRPr lang="en-US"/>
          </a:p>
        </p:txBody>
      </p:sp>
    </p:spTree>
    <p:extLst>
      <p:ext uri="{BB962C8B-B14F-4D97-AF65-F5344CB8AC3E}">
        <p14:creationId xmlns:p14="http://schemas.microsoft.com/office/powerpoint/2010/main" val="7124330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Age-adjusted estimates of the prevalence of diagnosed diabetes by annual household income.</a:t>
            </a:r>
          </a:p>
          <a:p>
            <a:r>
              <a:rPr lang="en-US" dirty="0"/>
              <a:t>There was no statistically significant difference between the two lowest annual household income categories.  </a:t>
            </a:r>
          </a:p>
          <a:p>
            <a:r>
              <a:rPr lang="en-US" dirty="0"/>
              <a:t>The prevalence of diagnosed diabetes was statistically significantly lower between the three higher annual household income categories.</a:t>
            </a:r>
          </a:p>
          <a:p>
            <a:r>
              <a:rPr lang="en-US" dirty="0"/>
              <a:t>Source: NM BRFSS, 2019-2021 combined years.</a:t>
            </a:r>
          </a:p>
        </p:txBody>
      </p:sp>
      <p:sp>
        <p:nvSpPr>
          <p:cNvPr id="4" name="Slide Number Placeholder 3"/>
          <p:cNvSpPr>
            <a:spLocks noGrp="1"/>
          </p:cNvSpPr>
          <p:nvPr>
            <p:ph type="sldNum" sz="quarter" idx="5"/>
          </p:nvPr>
        </p:nvSpPr>
        <p:spPr/>
        <p:txBody>
          <a:bodyPr/>
          <a:lstStyle/>
          <a:p>
            <a:fld id="{2F5BCA8B-E0EA-4C18-903A-E9EC50CB23F5}" type="slidenum">
              <a:rPr lang="en-US" smtClean="0"/>
              <a:t>30</a:t>
            </a:fld>
            <a:endParaRPr lang="en-US"/>
          </a:p>
        </p:txBody>
      </p:sp>
    </p:spTree>
    <p:extLst>
      <p:ext uri="{BB962C8B-B14F-4D97-AF65-F5344CB8AC3E}">
        <p14:creationId xmlns:p14="http://schemas.microsoft.com/office/powerpoint/2010/main" val="16469572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Crude estimates of the prevalence of diagnosed diabetes by leisure-time physical activity.</a:t>
            </a:r>
          </a:p>
          <a:p>
            <a:r>
              <a:rPr lang="en-US" dirty="0"/>
              <a:t>Source: NM BRFSS, 2019-2021 combined years.</a:t>
            </a:r>
          </a:p>
        </p:txBody>
      </p:sp>
      <p:sp>
        <p:nvSpPr>
          <p:cNvPr id="4" name="Slide Number Placeholder 3"/>
          <p:cNvSpPr>
            <a:spLocks noGrp="1"/>
          </p:cNvSpPr>
          <p:nvPr>
            <p:ph type="sldNum" sz="quarter" idx="5"/>
          </p:nvPr>
        </p:nvSpPr>
        <p:spPr/>
        <p:txBody>
          <a:bodyPr/>
          <a:lstStyle/>
          <a:p>
            <a:fld id="{2F5BCA8B-E0EA-4C18-903A-E9EC50CB23F5}" type="slidenum">
              <a:rPr lang="en-US" smtClean="0"/>
              <a:t>31</a:t>
            </a:fld>
            <a:endParaRPr lang="en-US"/>
          </a:p>
        </p:txBody>
      </p:sp>
    </p:spTree>
    <p:extLst>
      <p:ext uri="{BB962C8B-B14F-4D97-AF65-F5344CB8AC3E}">
        <p14:creationId xmlns:p14="http://schemas.microsoft.com/office/powerpoint/2010/main" val="3179144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Crude estimates of the prevalence of diagnosed diabetes by leisure-time physical activity.</a:t>
            </a:r>
          </a:p>
          <a:p>
            <a:r>
              <a:rPr lang="en-US" dirty="0"/>
              <a:t>Source: NM BRFSS, 2019-2021 combined years.</a:t>
            </a:r>
          </a:p>
        </p:txBody>
      </p:sp>
      <p:sp>
        <p:nvSpPr>
          <p:cNvPr id="4" name="Slide Number Placeholder 3"/>
          <p:cNvSpPr>
            <a:spLocks noGrp="1"/>
          </p:cNvSpPr>
          <p:nvPr>
            <p:ph type="sldNum" sz="quarter" idx="5"/>
          </p:nvPr>
        </p:nvSpPr>
        <p:spPr/>
        <p:txBody>
          <a:bodyPr/>
          <a:lstStyle/>
          <a:p>
            <a:fld id="{2F5BCA8B-E0EA-4C18-903A-E9EC50CB23F5}" type="slidenum">
              <a:rPr lang="en-US" smtClean="0"/>
              <a:t>32</a:t>
            </a:fld>
            <a:endParaRPr lang="en-US"/>
          </a:p>
        </p:txBody>
      </p:sp>
    </p:spTree>
    <p:extLst>
      <p:ext uri="{BB962C8B-B14F-4D97-AF65-F5344CB8AC3E}">
        <p14:creationId xmlns:p14="http://schemas.microsoft.com/office/powerpoint/2010/main" val="2236791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prevalence of diagnosed diabetes varies by county.  The counties with the lowest prevalence were Los Alamos, Catron, Mora, Santa Fe, Roosevelt, Taos, and Lincoln.  The counties with the highest prevalence were McKinley, Cibola, Torrance, Luna, and Guadalupe.  Even with three years of data, there was a great deal of overlap in confidence bounds.  Estimates for three counties, De Baca, Harding, and Hidalgo, were suppressed due to inadequate sample size.  </a:t>
            </a:r>
          </a:p>
        </p:txBody>
      </p:sp>
      <p:sp>
        <p:nvSpPr>
          <p:cNvPr id="4" name="Slide Number Placeholder 3"/>
          <p:cNvSpPr>
            <a:spLocks noGrp="1"/>
          </p:cNvSpPr>
          <p:nvPr>
            <p:ph type="sldNum" sz="quarter" idx="5"/>
          </p:nvPr>
        </p:nvSpPr>
        <p:spPr/>
        <p:txBody>
          <a:bodyPr/>
          <a:lstStyle/>
          <a:p>
            <a:fld id="{2F5BCA8B-E0EA-4C18-903A-E9EC50CB23F5}" type="slidenum">
              <a:rPr lang="en-US" smtClean="0"/>
              <a:t>33</a:t>
            </a:fld>
            <a:endParaRPr lang="en-US"/>
          </a:p>
        </p:txBody>
      </p:sp>
    </p:spTree>
    <p:extLst>
      <p:ext uri="{BB962C8B-B14F-4D97-AF65-F5344CB8AC3E}">
        <p14:creationId xmlns:p14="http://schemas.microsoft.com/office/powerpoint/2010/main" val="21167812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2069"/>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4251744"/>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TextBox 5">
            <a:extLst>
              <a:ext uri="{FF2B5EF4-FFF2-40B4-BE49-F238E27FC236}">
                <a16:creationId xmlns:a16="http://schemas.microsoft.com/office/drawing/2014/main" id="{113B9832-A440-4956-874D-23CB3CA00478}"/>
              </a:ext>
            </a:extLst>
          </p:cNvPr>
          <p:cNvSpPr txBox="1"/>
          <p:nvPr userDrawn="1"/>
        </p:nvSpPr>
        <p:spPr>
          <a:xfrm>
            <a:off x="0" y="6465897"/>
            <a:ext cx="8115300" cy="246221"/>
          </a:xfrm>
          <a:prstGeom prst="rect">
            <a:avLst/>
          </a:prstGeom>
          <a:noFill/>
        </p:spPr>
        <p:txBody>
          <a:bodyPr wrap="square" rtlCol="0">
            <a:spAutoFit/>
          </a:bodyPr>
          <a:lstStyle/>
          <a:p>
            <a:pPr algn="ctr"/>
            <a:r>
              <a:rPr lang="en-US" sz="1000" dirty="0">
                <a:latin typeface="Franklin Gothic Book" panose="020B0503020102020204" pitchFamily="34" charset="0"/>
              </a:rPr>
              <a:t>1190 S. St. Francis Drive • Santa Fe, NM 87505 • Phone: 505-827-2613 • Fax: 505-827-2530 • nmhealth.org</a:t>
            </a:r>
          </a:p>
        </p:txBody>
      </p:sp>
    </p:spTree>
    <p:extLst>
      <p:ext uri="{BB962C8B-B14F-4D97-AF65-F5344CB8AC3E}">
        <p14:creationId xmlns:p14="http://schemas.microsoft.com/office/powerpoint/2010/main" val="2394058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3">
            <a:extLst>
              <a:ext uri="{FF2B5EF4-FFF2-40B4-BE49-F238E27FC236}">
                <a16:creationId xmlns:a16="http://schemas.microsoft.com/office/drawing/2014/main" id="{4E7CB3C0-5C46-48A2-A1FD-539523513FA8}"/>
              </a:ext>
            </a:extLst>
          </p:cNvPr>
          <p:cNvSpPr>
            <a:spLocks noGrp="1"/>
          </p:cNvSpPr>
          <p:nvPr>
            <p:ph type="sldNum" sz="quarter" idx="4"/>
          </p:nvPr>
        </p:nvSpPr>
        <p:spPr>
          <a:xfrm>
            <a:off x="7918263" y="29369"/>
            <a:ext cx="1194174" cy="254934"/>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
        <p:nvSpPr>
          <p:cNvPr id="8" name="TextBox 7">
            <a:extLst>
              <a:ext uri="{FF2B5EF4-FFF2-40B4-BE49-F238E27FC236}">
                <a16:creationId xmlns:a16="http://schemas.microsoft.com/office/drawing/2014/main" id="{60D3341E-1B61-466D-8AC2-BF5F9E3EDECF}"/>
              </a:ext>
            </a:extLst>
          </p:cNvPr>
          <p:cNvSpPr txBox="1"/>
          <p:nvPr userDrawn="1"/>
        </p:nvSpPr>
        <p:spPr>
          <a:xfrm>
            <a:off x="1618246" y="6454943"/>
            <a:ext cx="6485021" cy="246221"/>
          </a:xfrm>
          <a:prstGeom prst="rect">
            <a:avLst/>
          </a:prstGeom>
          <a:noFill/>
        </p:spPr>
        <p:txBody>
          <a:bodyPr wrap="square" rtlCol="0">
            <a:spAutoFit/>
          </a:bodyPr>
          <a:lstStyle/>
          <a:p>
            <a:pPr algn="l"/>
            <a:r>
              <a:rPr lang="en-US" sz="1000" dirty="0">
                <a:latin typeface="Franklin Gothic Book" panose="020B0503020102020204" pitchFamily="34" charset="0"/>
              </a:rPr>
              <a:t>1190 S. St. Francis Drive • Santa Fe, NM 87505 • Phone: 505-827-2613 • Fax: 505-827-2530 • nmhealth.org</a:t>
            </a:r>
          </a:p>
        </p:txBody>
      </p:sp>
    </p:spTree>
    <p:extLst>
      <p:ext uri="{BB962C8B-B14F-4D97-AF65-F5344CB8AC3E}">
        <p14:creationId xmlns:p14="http://schemas.microsoft.com/office/powerpoint/2010/main" val="3050107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3">
            <a:extLst>
              <a:ext uri="{FF2B5EF4-FFF2-40B4-BE49-F238E27FC236}">
                <a16:creationId xmlns:a16="http://schemas.microsoft.com/office/drawing/2014/main" id="{B9C34D75-E17C-4752-B575-6EB6569FC5FC}"/>
              </a:ext>
            </a:extLst>
          </p:cNvPr>
          <p:cNvSpPr>
            <a:spLocks noGrp="1"/>
          </p:cNvSpPr>
          <p:nvPr>
            <p:ph type="sldNum" sz="quarter" idx="4"/>
          </p:nvPr>
        </p:nvSpPr>
        <p:spPr>
          <a:xfrm>
            <a:off x="7918263" y="29369"/>
            <a:ext cx="1194174" cy="254934"/>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
        <p:nvSpPr>
          <p:cNvPr id="9" name="TextBox 8">
            <a:extLst>
              <a:ext uri="{FF2B5EF4-FFF2-40B4-BE49-F238E27FC236}">
                <a16:creationId xmlns:a16="http://schemas.microsoft.com/office/drawing/2014/main" id="{FDBDAC80-C41D-4B2B-8E30-995E4C0CC34F}"/>
              </a:ext>
            </a:extLst>
          </p:cNvPr>
          <p:cNvSpPr txBox="1"/>
          <p:nvPr userDrawn="1"/>
        </p:nvSpPr>
        <p:spPr>
          <a:xfrm>
            <a:off x="1618246" y="6454943"/>
            <a:ext cx="6485021" cy="246221"/>
          </a:xfrm>
          <a:prstGeom prst="rect">
            <a:avLst/>
          </a:prstGeom>
          <a:noFill/>
        </p:spPr>
        <p:txBody>
          <a:bodyPr wrap="square" rtlCol="0">
            <a:spAutoFit/>
          </a:bodyPr>
          <a:lstStyle/>
          <a:p>
            <a:pPr algn="l"/>
            <a:r>
              <a:rPr lang="en-US" sz="1000" dirty="0">
                <a:latin typeface="Franklin Gothic Book" panose="020B0503020102020204" pitchFamily="34" charset="0"/>
              </a:rPr>
              <a:t>1190 S. St. Francis Drive • Santa Fe, NM 87505 • Phone: 505-827-2613 • Fax: 505-827-2530 • nmhealth.org</a:t>
            </a:r>
          </a:p>
        </p:txBody>
      </p:sp>
    </p:spTree>
    <p:extLst>
      <p:ext uri="{BB962C8B-B14F-4D97-AF65-F5344CB8AC3E}">
        <p14:creationId xmlns:p14="http://schemas.microsoft.com/office/powerpoint/2010/main" val="2950587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3">
            <a:extLst>
              <a:ext uri="{FF2B5EF4-FFF2-40B4-BE49-F238E27FC236}">
                <a16:creationId xmlns:a16="http://schemas.microsoft.com/office/drawing/2014/main" id="{12C79640-84E6-4FFB-A42C-86B74312506D}"/>
              </a:ext>
            </a:extLst>
          </p:cNvPr>
          <p:cNvSpPr>
            <a:spLocks noGrp="1"/>
          </p:cNvSpPr>
          <p:nvPr>
            <p:ph type="sldNum" sz="quarter" idx="10"/>
          </p:nvPr>
        </p:nvSpPr>
        <p:spPr>
          <a:xfrm>
            <a:off x="7918263" y="0"/>
            <a:ext cx="1194174" cy="254934"/>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
        <p:nvSpPr>
          <p:cNvPr id="11" name="TextBox 10">
            <a:extLst>
              <a:ext uri="{FF2B5EF4-FFF2-40B4-BE49-F238E27FC236}">
                <a16:creationId xmlns:a16="http://schemas.microsoft.com/office/drawing/2014/main" id="{FDB534D4-FB0F-450D-BAC0-FC90F43D6BD2}"/>
              </a:ext>
            </a:extLst>
          </p:cNvPr>
          <p:cNvSpPr txBox="1"/>
          <p:nvPr userDrawn="1"/>
        </p:nvSpPr>
        <p:spPr>
          <a:xfrm>
            <a:off x="1618246" y="6454943"/>
            <a:ext cx="6485021" cy="246221"/>
          </a:xfrm>
          <a:prstGeom prst="rect">
            <a:avLst/>
          </a:prstGeom>
          <a:noFill/>
        </p:spPr>
        <p:txBody>
          <a:bodyPr wrap="square" rtlCol="0">
            <a:spAutoFit/>
          </a:bodyPr>
          <a:lstStyle/>
          <a:p>
            <a:pPr algn="l"/>
            <a:r>
              <a:rPr lang="en-US" sz="1000" dirty="0">
                <a:latin typeface="Franklin Gothic Book" panose="020B0503020102020204" pitchFamily="34" charset="0"/>
              </a:rPr>
              <a:t>1190 S. St. Francis Drive • Santa Fe, NM 87505 • Phone: 505-827-2613 • Fax: 505-827-2530 • nmhealth.org</a:t>
            </a:r>
          </a:p>
        </p:txBody>
      </p:sp>
    </p:spTree>
    <p:extLst>
      <p:ext uri="{BB962C8B-B14F-4D97-AF65-F5344CB8AC3E}">
        <p14:creationId xmlns:p14="http://schemas.microsoft.com/office/powerpoint/2010/main" val="3552078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Slide Number Placeholder 3">
            <a:extLst>
              <a:ext uri="{FF2B5EF4-FFF2-40B4-BE49-F238E27FC236}">
                <a16:creationId xmlns:a16="http://schemas.microsoft.com/office/drawing/2014/main" id="{AF30E693-44FE-446E-AE85-B7B2DD2EAC36}"/>
              </a:ext>
            </a:extLst>
          </p:cNvPr>
          <p:cNvSpPr>
            <a:spLocks noGrp="1"/>
          </p:cNvSpPr>
          <p:nvPr>
            <p:ph type="sldNum" sz="quarter" idx="4"/>
          </p:nvPr>
        </p:nvSpPr>
        <p:spPr>
          <a:xfrm>
            <a:off x="7918263" y="29369"/>
            <a:ext cx="1194174" cy="254934"/>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
        <p:nvSpPr>
          <p:cNvPr id="7" name="TextBox 6">
            <a:extLst>
              <a:ext uri="{FF2B5EF4-FFF2-40B4-BE49-F238E27FC236}">
                <a16:creationId xmlns:a16="http://schemas.microsoft.com/office/drawing/2014/main" id="{5CC4E522-0844-4148-9539-0AFE902F3227}"/>
              </a:ext>
            </a:extLst>
          </p:cNvPr>
          <p:cNvSpPr txBox="1"/>
          <p:nvPr userDrawn="1"/>
        </p:nvSpPr>
        <p:spPr>
          <a:xfrm>
            <a:off x="1618246" y="6454943"/>
            <a:ext cx="6485021" cy="246221"/>
          </a:xfrm>
          <a:prstGeom prst="rect">
            <a:avLst/>
          </a:prstGeom>
          <a:noFill/>
        </p:spPr>
        <p:txBody>
          <a:bodyPr wrap="square" rtlCol="0">
            <a:spAutoFit/>
          </a:bodyPr>
          <a:lstStyle/>
          <a:p>
            <a:pPr algn="l"/>
            <a:r>
              <a:rPr lang="en-US" sz="1000" dirty="0">
                <a:latin typeface="Franklin Gothic Book" panose="020B0503020102020204" pitchFamily="34" charset="0"/>
              </a:rPr>
              <a:t>1190 S. St. Francis Drive • Santa Fe, NM 87505 • Phone: 505-827-2613 • Fax: 505-827-2530 • nmhealth.org</a:t>
            </a:r>
          </a:p>
        </p:txBody>
      </p:sp>
    </p:spTree>
    <p:extLst>
      <p:ext uri="{BB962C8B-B14F-4D97-AF65-F5344CB8AC3E}">
        <p14:creationId xmlns:p14="http://schemas.microsoft.com/office/powerpoint/2010/main" val="374683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5FF015D8-B942-494C-84B9-D339283D9DC0}"/>
              </a:ext>
            </a:extLst>
          </p:cNvPr>
          <p:cNvSpPr>
            <a:spLocks noGrp="1"/>
          </p:cNvSpPr>
          <p:nvPr>
            <p:ph type="sldNum" sz="quarter" idx="4"/>
          </p:nvPr>
        </p:nvSpPr>
        <p:spPr>
          <a:xfrm>
            <a:off x="7918263" y="29369"/>
            <a:ext cx="1194174" cy="254934"/>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
        <p:nvSpPr>
          <p:cNvPr id="6" name="TextBox 5">
            <a:extLst>
              <a:ext uri="{FF2B5EF4-FFF2-40B4-BE49-F238E27FC236}">
                <a16:creationId xmlns:a16="http://schemas.microsoft.com/office/drawing/2014/main" id="{CEC4868E-5D98-4D60-AF43-E5B50721F219}"/>
              </a:ext>
            </a:extLst>
          </p:cNvPr>
          <p:cNvSpPr txBox="1"/>
          <p:nvPr userDrawn="1"/>
        </p:nvSpPr>
        <p:spPr>
          <a:xfrm>
            <a:off x="1618246" y="6454943"/>
            <a:ext cx="6485021" cy="246221"/>
          </a:xfrm>
          <a:prstGeom prst="rect">
            <a:avLst/>
          </a:prstGeom>
          <a:noFill/>
        </p:spPr>
        <p:txBody>
          <a:bodyPr wrap="square" rtlCol="0">
            <a:spAutoFit/>
          </a:bodyPr>
          <a:lstStyle/>
          <a:p>
            <a:pPr algn="l"/>
            <a:r>
              <a:rPr lang="en-US" sz="1000" dirty="0">
                <a:latin typeface="Franklin Gothic Book" panose="020B0503020102020204" pitchFamily="34" charset="0"/>
              </a:rPr>
              <a:t>1190 S. St. Francis Drive • Santa Fe, NM 87505 • Phone: 505-827-2613 • Fax: 505-827-2530 • nmhealth.org</a:t>
            </a:r>
          </a:p>
        </p:txBody>
      </p:sp>
    </p:spTree>
    <p:extLst>
      <p:ext uri="{BB962C8B-B14F-4D97-AF65-F5344CB8AC3E}">
        <p14:creationId xmlns:p14="http://schemas.microsoft.com/office/powerpoint/2010/main" val="2168072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3">
            <a:extLst>
              <a:ext uri="{FF2B5EF4-FFF2-40B4-BE49-F238E27FC236}">
                <a16:creationId xmlns:a16="http://schemas.microsoft.com/office/drawing/2014/main" id="{2F629196-C51B-47EC-BC81-5A6745A43C0A}"/>
              </a:ext>
            </a:extLst>
          </p:cNvPr>
          <p:cNvSpPr>
            <a:spLocks noGrp="1"/>
          </p:cNvSpPr>
          <p:nvPr>
            <p:ph type="sldNum" sz="quarter" idx="4"/>
          </p:nvPr>
        </p:nvSpPr>
        <p:spPr>
          <a:xfrm>
            <a:off x="7918263" y="29369"/>
            <a:ext cx="1194174" cy="254934"/>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
        <p:nvSpPr>
          <p:cNvPr id="9" name="TextBox 8">
            <a:extLst>
              <a:ext uri="{FF2B5EF4-FFF2-40B4-BE49-F238E27FC236}">
                <a16:creationId xmlns:a16="http://schemas.microsoft.com/office/drawing/2014/main" id="{5ACC0447-D206-4940-B07D-C257E05EB468}"/>
              </a:ext>
            </a:extLst>
          </p:cNvPr>
          <p:cNvSpPr txBox="1"/>
          <p:nvPr userDrawn="1"/>
        </p:nvSpPr>
        <p:spPr>
          <a:xfrm>
            <a:off x="1618246" y="6454943"/>
            <a:ext cx="6485021" cy="246221"/>
          </a:xfrm>
          <a:prstGeom prst="rect">
            <a:avLst/>
          </a:prstGeom>
          <a:noFill/>
        </p:spPr>
        <p:txBody>
          <a:bodyPr wrap="square" rtlCol="0">
            <a:spAutoFit/>
          </a:bodyPr>
          <a:lstStyle/>
          <a:p>
            <a:pPr algn="l"/>
            <a:r>
              <a:rPr lang="en-US" sz="1000" dirty="0">
                <a:latin typeface="Franklin Gothic Book" panose="020B0503020102020204" pitchFamily="34" charset="0"/>
              </a:rPr>
              <a:t>1190 S. St. Francis Drive • Santa Fe, NM 87505 • Phone: 505-827-2613 • Fax: 505-827-2530 • nmhealth.org</a:t>
            </a:r>
          </a:p>
        </p:txBody>
      </p:sp>
    </p:spTree>
    <p:extLst>
      <p:ext uri="{BB962C8B-B14F-4D97-AF65-F5344CB8AC3E}">
        <p14:creationId xmlns:p14="http://schemas.microsoft.com/office/powerpoint/2010/main" val="4149184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p:cNvSpPr txBox="1"/>
          <p:nvPr userDrawn="1"/>
        </p:nvSpPr>
        <p:spPr>
          <a:xfrm>
            <a:off x="1618246" y="6454943"/>
            <a:ext cx="6485021" cy="246221"/>
          </a:xfrm>
          <a:prstGeom prst="rect">
            <a:avLst/>
          </a:prstGeom>
          <a:noFill/>
        </p:spPr>
        <p:txBody>
          <a:bodyPr wrap="square" rtlCol="0">
            <a:spAutoFit/>
          </a:bodyPr>
          <a:lstStyle/>
          <a:p>
            <a:pPr algn="l"/>
            <a:r>
              <a:rPr lang="en-US" sz="1000" dirty="0">
                <a:latin typeface="Franklin Gothic Book" panose="020B0503020102020204" pitchFamily="34" charset="0"/>
              </a:rPr>
              <a:t>1190 S. St. Francis Drive • Santa Fe, NM 87505 • Phone: 505-827-2613 • Fax: 505-827-2530 • nmhealth.org</a:t>
            </a:r>
          </a:p>
        </p:txBody>
      </p:sp>
      <p:sp>
        <p:nvSpPr>
          <p:cNvPr id="8" name="Slide Number Placeholder 3">
            <a:extLst>
              <a:ext uri="{FF2B5EF4-FFF2-40B4-BE49-F238E27FC236}">
                <a16:creationId xmlns:a16="http://schemas.microsoft.com/office/drawing/2014/main" id="{4C0806A5-D7A5-4707-987B-441451DFEE1A}"/>
              </a:ext>
            </a:extLst>
          </p:cNvPr>
          <p:cNvSpPr>
            <a:spLocks noGrp="1"/>
          </p:cNvSpPr>
          <p:nvPr>
            <p:ph type="sldNum" sz="quarter" idx="4"/>
          </p:nvPr>
        </p:nvSpPr>
        <p:spPr>
          <a:xfrm>
            <a:off x="7918263" y="47574"/>
            <a:ext cx="1194174" cy="254934"/>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787190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8F17D-CFF1-4F35-9268-5E529218AE57}"/>
              </a:ext>
            </a:extLst>
          </p:cNvPr>
          <p:cNvSpPr>
            <a:spLocks noGrp="1"/>
          </p:cNvSpPr>
          <p:nvPr>
            <p:ph type="title"/>
          </p:nvPr>
        </p:nvSpPr>
        <p:spPr>
          <a:xfrm>
            <a:off x="628650" y="1020847"/>
            <a:ext cx="7886700" cy="1325563"/>
          </a:xfr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9217F02-268A-4653-BC51-B0FBF4DA3FCC}"/>
              </a:ext>
            </a:extLst>
          </p:cNvPr>
          <p:cNvSpPr>
            <a:spLocks noGrp="1"/>
          </p:cNvSpPr>
          <p:nvPr>
            <p:ph type="sldNum" sz="quarter" idx="10"/>
          </p:nvPr>
        </p:nvSpPr>
        <p:spPr>
          <a:xfrm>
            <a:off x="7918263" y="6550641"/>
            <a:ext cx="1194174" cy="254934"/>
          </a:xfrm>
        </p:spPr>
        <p:txBody>
          <a:bodyPr/>
          <a:lstStyle/>
          <a:p>
            <a:endParaRPr lang="en-US" dirty="0"/>
          </a:p>
        </p:txBody>
      </p:sp>
      <p:sp>
        <p:nvSpPr>
          <p:cNvPr id="4" name="TextBox 3">
            <a:extLst>
              <a:ext uri="{FF2B5EF4-FFF2-40B4-BE49-F238E27FC236}">
                <a16:creationId xmlns:a16="http://schemas.microsoft.com/office/drawing/2014/main" id="{F8F31FD1-7176-4411-8443-CB945B712C66}"/>
              </a:ext>
            </a:extLst>
          </p:cNvPr>
          <p:cNvSpPr txBox="1"/>
          <p:nvPr userDrawn="1"/>
        </p:nvSpPr>
        <p:spPr>
          <a:xfrm>
            <a:off x="1594184" y="666062"/>
            <a:ext cx="6533148" cy="246221"/>
          </a:xfrm>
          <a:prstGeom prst="rect">
            <a:avLst/>
          </a:prstGeom>
          <a:noFill/>
        </p:spPr>
        <p:txBody>
          <a:bodyPr wrap="square" rtlCol="0">
            <a:spAutoFit/>
          </a:bodyPr>
          <a:lstStyle/>
          <a:p>
            <a:pPr algn="l"/>
            <a:r>
              <a:rPr lang="en-US" sz="1000" dirty="0">
                <a:latin typeface="Franklin Gothic Book" panose="020B0503020102020204" pitchFamily="34" charset="0"/>
              </a:rPr>
              <a:t>1190 S. St. Francis Drive • Santa Fe, NM 87505 • Phone: 505-827-2613 • Fax: 505-827-2530 • nmhealth.org</a:t>
            </a:r>
          </a:p>
        </p:txBody>
      </p:sp>
    </p:spTree>
    <p:extLst>
      <p:ext uri="{BB962C8B-B14F-4D97-AF65-F5344CB8AC3E}">
        <p14:creationId xmlns:p14="http://schemas.microsoft.com/office/powerpoint/2010/main" val="3592837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6"/>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8229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941764"/>
            <a:ext cx="8229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4487E286-C009-42FF-BFE2-62B4CA3D0045}" type="slidenum">
              <a:rPr lang="en-US" altLang="en-US"/>
              <a:pPr/>
              <a:t>‹#›</a:t>
            </a:fld>
            <a:endParaRPr lang="en-US" altLang="en-US"/>
          </a:p>
        </p:txBody>
      </p:sp>
    </p:spTree>
    <p:extLst>
      <p:ext uri="{BB962C8B-B14F-4D97-AF65-F5344CB8AC3E}">
        <p14:creationId xmlns:p14="http://schemas.microsoft.com/office/powerpoint/2010/main" val="1133093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4D9FABE6-FDD6-4734-B0A6-DABC24178DDD}"/>
              </a:ext>
            </a:extLst>
          </p:cNvPr>
          <p:cNvSpPr>
            <a:spLocks noGrp="1"/>
          </p:cNvSpPr>
          <p:nvPr>
            <p:ph type="sldNum" sz="quarter" idx="4"/>
          </p:nvPr>
        </p:nvSpPr>
        <p:spPr>
          <a:xfrm>
            <a:off x="7918263" y="42724"/>
            <a:ext cx="1194174" cy="254934"/>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19882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ibis.doh.nm.gov/"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nccd.cdc.gov/Toolkit/DiabetesBurden" TargetMode="External"/><Relationship Id="rId2" Type="http://schemas.openxmlformats.org/officeDocument/2006/relationships/hyperlink" Target="https://ibis.doh.nm.gov/"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gis.cdc.gov/grasp/diabetes/DiabetesAtlas.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gis.cdc.gov/grasp/diabetes/DiabetesAtlas.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hyperlink" Target="https://www.pathstohealthnm.org/" TargetMode="External"/><Relationship Id="rId4" Type="http://schemas.openxmlformats.org/officeDocument/2006/relationships/image" Target="../media/image11.jp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nmhealth.org/about/phd/pchb/dpcp/"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nmhealth.org/about/phd/pchb/dpcp/"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25C530D-86E6-44F1-9FA3-A2E2E1545FD3}"/>
              </a:ext>
            </a:extLst>
          </p:cNvPr>
          <p:cNvSpPr>
            <a:spLocks noGrp="1" noChangeArrowheads="1"/>
          </p:cNvSpPr>
          <p:nvPr>
            <p:ph type="subTitle" idx="1"/>
          </p:nvPr>
        </p:nvSpPr>
        <p:spPr>
          <a:xfrm>
            <a:off x="864067" y="1820411"/>
            <a:ext cx="7848600" cy="1125989"/>
          </a:xfrm>
          <a:noFill/>
          <a:ln/>
        </p:spPr>
        <p:txBody>
          <a:bodyPr lIns="92075" tIns="46038" rIns="92075" bIns="46038">
            <a:normAutofit lnSpcReduction="10000"/>
          </a:bodyPr>
          <a:lstStyle/>
          <a:p>
            <a:r>
              <a:rPr lang="en-US" sz="3600" b="1" dirty="0">
                <a:solidFill>
                  <a:srgbClr val="006633"/>
                </a:solidFill>
              </a:rPr>
              <a:t>Diabetes and Pre-diabetes</a:t>
            </a:r>
          </a:p>
          <a:p>
            <a:r>
              <a:rPr lang="en-US" sz="3600" b="1" dirty="0">
                <a:solidFill>
                  <a:srgbClr val="006633"/>
                </a:solidFill>
              </a:rPr>
              <a:t>in New Mexico</a:t>
            </a:r>
          </a:p>
          <a:p>
            <a:endParaRPr lang="en-US" sz="1400" b="1" dirty="0">
              <a:solidFill>
                <a:srgbClr val="006633"/>
              </a:solidFill>
            </a:endParaRPr>
          </a:p>
          <a:p>
            <a:endParaRPr lang="en-US" sz="1400" b="1" dirty="0"/>
          </a:p>
          <a:p>
            <a:endParaRPr lang="en-US" sz="1400" b="1" dirty="0"/>
          </a:p>
          <a:p>
            <a:endParaRPr lang="en-US" dirty="0"/>
          </a:p>
        </p:txBody>
      </p:sp>
      <p:pic>
        <p:nvPicPr>
          <p:cNvPr id="4" name="Picture 2">
            <a:extLst>
              <a:ext uri="{FF2B5EF4-FFF2-40B4-BE49-F238E27FC236}">
                <a16:creationId xmlns:a16="http://schemas.microsoft.com/office/drawing/2014/main" id="{3343954C-4550-45ED-AC24-8E6B6DD81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067" y="3783146"/>
            <a:ext cx="3156505" cy="2106408"/>
          </a:xfrm>
          <a:prstGeom prst="rect">
            <a:avLst/>
          </a:prstGeom>
          <a:noFill/>
          <a:ln>
            <a:solidFill>
              <a:schemeClr val="accent6">
                <a:lumMod val="50000"/>
              </a:schemeClr>
            </a:solidFill>
          </a:ln>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E6BB7DD5-8520-4077-B7E6-FF7BBECFF9E5}"/>
              </a:ext>
            </a:extLst>
          </p:cNvPr>
          <p:cNvSpPr txBox="1"/>
          <p:nvPr/>
        </p:nvSpPr>
        <p:spPr>
          <a:xfrm>
            <a:off x="4572000" y="3783146"/>
            <a:ext cx="4394200" cy="2031325"/>
          </a:xfrm>
          <a:prstGeom prst="rect">
            <a:avLst/>
          </a:prstGeom>
          <a:noFill/>
        </p:spPr>
        <p:txBody>
          <a:bodyPr wrap="square">
            <a:spAutoFit/>
          </a:bodyPr>
          <a:lstStyle/>
          <a:p>
            <a:r>
              <a:rPr lang="en-US" sz="1800" dirty="0">
                <a:solidFill>
                  <a:srgbClr val="006633"/>
                </a:solidFill>
              </a:rPr>
              <a:t>Diabetes Prevention and Control Program</a:t>
            </a:r>
          </a:p>
          <a:p>
            <a:r>
              <a:rPr lang="en-US" sz="1800" dirty="0">
                <a:solidFill>
                  <a:srgbClr val="006633"/>
                </a:solidFill>
              </a:rPr>
              <a:t>Population and Community Health Bureau</a:t>
            </a:r>
          </a:p>
          <a:p>
            <a:r>
              <a:rPr lang="en-US" sz="1800" dirty="0">
                <a:solidFill>
                  <a:srgbClr val="006633"/>
                </a:solidFill>
              </a:rPr>
              <a:t>Public Health Division</a:t>
            </a:r>
          </a:p>
          <a:p>
            <a:r>
              <a:rPr lang="en-US" sz="1800" dirty="0">
                <a:solidFill>
                  <a:srgbClr val="006633"/>
                </a:solidFill>
              </a:rPr>
              <a:t>NM Department of Health</a:t>
            </a:r>
          </a:p>
          <a:p>
            <a:r>
              <a:rPr lang="en-US" sz="1800" dirty="0"/>
              <a:t>Wayne A. Honey, MPH</a:t>
            </a:r>
          </a:p>
          <a:p>
            <a:endParaRPr lang="en-US" sz="1800" dirty="0">
              <a:solidFill>
                <a:srgbClr val="006633"/>
              </a:solidFill>
            </a:endParaRPr>
          </a:p>
          <a:p>
            <a:r>
              <a:rPr lang="en-US" sz="1800" dirty="0"/>
              <a:t>December 2, 2022</a:t>
            </a:r>
          </a:p>
        </p:txBody>
      </p:sp>
    </p:spTree>
    <p:extLst>
      <p:ext uri="{BB962C8B-B14F-4D97-AF65-F5344CB8AC3E}">
        <p14:creationId xmlns:p14="http://schemas.microsoft.com/office/powerpoint/2010/main" val="2180776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5105BB88-4F4B-4195-8666-840AFCDB68E5}"/>
              </a:ext>
            </a:extLst>
          </p:cNvPr>
          <p:cNvGraphicFramePr/>
          <p:nvPr>
            <p:extLst>
              <p:ext uri="{D42A27DB-BD31-4B8C-83A1-F6EECF244321}">
                <p14:modId xmlns:p14="http://schemas.microsoft.com/office/powerpoint/2010/main" val="517548959"/>
              </p:ext>
            </p:extLst>
          </p:nvPr>
        </p:nvGraphicFramePr>
        <p:xfrm>
          <a:off x="1286312" y="1447333"/>
          <a:ext cx="6571376" cy="4693407"/>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CA8C815B-BC67-4032-BDD8-F894424ED2EF}"/>
              </a:ext>
            </a:extLst>
          </p:cNvPr>
          <p:cNvSpPr txBox="1"/>
          <p:nvPr/>
        </p:nvSpPr>
        <p:spPr>
          <a:xfrm>
            <a:off x="7772400" y="3842426"/>
            <a:ext cx="1196502" cy="276999"/>
          </a:xfrm>
          <a:prstGeom prst="rect">
            <a:avLst/>
          </a:prstGeom>
          <a:noFill/>
        </p:spPr>
        <p:txBody>
          <a:bodyPr wrap="square" rtlCol="0">
            <a:spAutoFit/>
          </a:bodyPr>
          <a:lstStyle/>
          <a:p>
            <a:r>
              <a:rPr lang="en-US" sz="1200" dirty="0"/>
              <a:t>Diagnosed DM</a:t>
            </a:r>
          </a:p>
        </p:txBody>
      </p:sp>
      <p:sp>
        <p:nvSpPr>
          <p:cNvPr id="4" name="TextBox 3">
            <a:extLst>
              <a:ext uri="{FF2B5EF4-FFF2-40B4-BE49-F238E27FC236}">
                <a16:creationId xmlns:a16="http://schemas.microsoft.com/office/drawing/2014/main" id="{DD82F089-7F4B-4C75-A7F4-7F42F3BADB41}"/>
              </a:ext>
            </a:extLst>
          </p:cNvPr>
          <p:cNvSpPr txBox="1"/>
          <p:nvPr/>
        </p:nvSpPr>
        <p:spPr>
          <a:xfrm>
            <a:off x="7857688" y="3290500"/>
            <a:ext cx="644286" cy="276999"/>
          </a:xfrm>
          <a:prstGeom prst="rect">
            <a:avLst/>
          </a:prstGeom>
          <a:noFill/>
        </p:spPr>
        <p:txBody>
          <a:bodyPr wrap="square" rtlCol="0">
            <a:spAutoFit/>
          </a:bodyPr>
          <a:lstStyle/>
          <a:p>
            <a:r>
              <a:rPr lang="en-US" sz="1200" dirty="0"/>
              <a:t>All DM</a:t>
            </a:r>
          </a:p>
        </p:txBody>
      </p:sp>
    </p:spTree>
    <p:extLst>
      <p:ext uri="{BB962C8B-B14F-4D97-AF65-F5344CB8AC3E}">
        <p14:creationId xmlns:p14="http://schemas.microsoft.com/office/powerpoint/2010/main" val="1713301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62682BD-0727-442A-B547-63C21C705C03}"/>
              </a:ext>
            </a:extLst>
          </p:cNvPr>
          <p:cNvGraphicFramePr>
            <a:graphicFrameLocks noGrp="1"/>
          </p:cNvGraphicFramePr>
          <p:nvPr>
            <p:ph idx="1"/>
            <p:extLst>
              <p:ext uri="{D42A27DB-BD31-4B8C-83A1-F6EECF244321}">
                <p14:modId xmlns:p14="http://schemas.microsoft.com/office/powerpoint/2010/main" val="1427445214"/>
              </p:ext>
            </p:extLst>
          </p:nvPr>
        </p:nvGraphicFramePr>
        <p:xfrm>
          <a:off x="628650" y="372862"/>
          <a:ext cx="7886700" cy="533833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CCE8FC6-4782-4A52-8A01-F0B8CDC22917}"/>
              </a:ext>
            </a:extLst>
          </p:cNvPr>
          <p:cNvSpPr>
            <a:spLocks noGrp="1"/>
          </p:cNvSpPr>
          <p:nvPr>
            <p:ph type="sldNum" sz="quarter" idx="4"/>
          </p:nvPr>
        </p:nvSpPr>
        <p:spPr/>
        <p:txBody>
          <a:bodyPr/>
          <a:lstStyle/>
          <a:p>
            <a:endParaRPr lang="en-US" dirty="0"/>
          </a:p>
        </p:txBody>
      </p:sp>
      <p:sp>
        <p:nvSpPr>
          <p:cNvPr id="5" name="TextBox 4">
            <a:extLst>
              <a:ext uri="{FF2B5EF4-FFF2-40B4-BE49-F238E27FC236}">
                <a16:creationId xmlns:a16="http://schemas.microsoft.com/office/drawing/2014/main" id="{65B7F143-2F4A-44DE-BA95-6FA30809F28F}"/>
              </a:ext>
            </a:extLst>
          </p:cNvPr>
          <p:cNvSpPr txBox="1"/>
          <p:nvPr/>
        </p:nvSpPr>
        <p:spPr>
          <a:xfrm>
            <a:off x="166985" y="2038525"/>
            <a:ext cx="461665" cy="1585519"/>
          </a:xfrm>
          <a:prstGeom prst="rect">
            <a:avLst/>
          </a:prstGeom>
          <a:noFill/>
        </p:spPr>
        <p:txBody>
          <a:bodyPr vert="vert270" wrap="square" rtlCol="0">
            <a:spAutoFit/>
          </a:bodyPr>
          <a:lstStyle/>
          <a:p>
            <a:r>
              <a:rPr lang="en-US" dirty="0"/>
              <a:t>Percentage (%)</a:t>
            </a:r>
          </a:p>
        </p:txBody>
      </p:sp>
    </p:spTree>
    <p:extLst>
      <p:ext uri="{BB962C8B-B14F-4D97-AF65-F5344CB8AC3E}">
        <p14:creationId xmlns:p14="http://schemas.microsoft.com/office/powerpoint/2010/main" val="4131849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5105BB88-4F4B-4195-8666-840AFCDB68E5}"/>
              </a:ext>
            </a:extLst>
          </p:cNvPr>
          <p:cNvGraphicFramePr/>
          <p:nvPr>
            <p:extLst>
              <p:ext uri="{D42A27DB-BD31-4B8C-83A1-F6EECF244321}">
                <p14:modId xmlns:p14="http://schemas.microsoft.com/office/powerpoint/2010/main" val="1151393976"/>
              </p:ext>
            </p:extLst>
          </p:nvPr>
        </p:nvGraphicFramePr>
        <p:xfrm>
          <a:off x="1286312" y="1447333"/>
          <a:ext cx="6571376" cy="4693407"/>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0DF47C19-B2BB-43BC-8978-B55E75A7F491}"/>
              </a:ext>
            </a:extLst>
          </p:cNvPr>
          <p:cNvSpPr txBox="1"/>
          <p:nvPr/>
        </p:nvSpPr>
        <p:spPr>
          <a:xfrm>
            <a:off x="1799617" y="2315183"/>
            <a:ext cx="933855" cy="276999"/>
          </a:xfrm>
          <a:prstGeom prst="rect">
            <a:avLst/>
          </a:prstGeom>
          <a:noFill/>
        </p:spPr>
        <p:txBody>
          <a:bodyPr wrap="square" rtlCol="0">
            <a:spAutoFit/>
          </a:bodyPr>
          <a:lstStyle/>
          <a:p>
            <a:r>
              <a:rPr lang="en-US" sz="1200" dirty="0"/>
              <a:t>Note Scale</a:t>
            </a:r>
          </a:p>
        </p:txBody>
      </p:sp>
      <p:sp>
        <p:nvSpPr>
          <p:cNvPr id="3" name="TextBox 2">
            <a:extLst>
              <a:ext uri="{FF2B5EF4-FFF2-40B4-BE49-F238E27FC236}">
                <a16:creationId xmlns:a16="http://schemas.microsoft.com/office/drawing/2014/main" id="{7A7FD870-4C4C-46E9-9891-A60E6741FE13}"/>
              </a:ext>
            </a:extLst>
          </p:cNvPr>
          <p:cNvSpPr txBox="1"/>
          <p:nvPr/>
        </p:nvSpPr>
        <p:spPr>
          <a:xfrm>
            <a:off x="7947498" y="3083668"/>
            <a:ext cx="856034" cy="276999"/>
          </a:xfrm>
          <a:prstGeom prst="rect">
            <a:avLst/>
          </a:prstGeom>
          <a:noFill/>
        </p:spPr>
        <p:txBody>
          <a:bodyPr wrap="square" rtlCol="0">
            <a:spAutoFit/>
          </a:bodyPr>
          <a:lstStyle/>
          <a:p>
            <a:r>
              <a:rPr lang="en-US" sz="1200" dirty="0"/>
              <a:t>All Pre-DM</a:t>
            </a:r>
          </a:p>
        </p:txBody>
      </p:sp>
      <p:sp>
        <p:nvSpPr>
          <p:cNvPr id="4" name="TextBox 3">
            <a:extLst>
              <a:ext uri="{FF2B5EF4-FFF2-40B4-BE49-F238E27FC236}">
                <a16:creationId xmlns:a16="http://schemas.microsoft.com/office/drawing/2014/main" id="{43BDEE08-2448-4A6F-B8AB-E49BAAFDE19D}"/>
              </a:ext>
            </a:extLst>
          </p:cNvPr>
          <p:cNvSpPr txBox="1"/>
          <p:nvPr/>
        </p:nvSpPr>
        <p:spPr>
          <a:xfrm>
            <a:off x="7568119" y="4630366"/>
            <a:ext cx="1429966" cy="276999"/>
          </a:xfrm>
          <a:prstGeom prst="rect">
            <a:avLst/>
          </a:prstGeom>
          <a:noFill/>
        </p:spPr>
        <p:txBody>
          <a:bodyPr wrap="square" rtlCol="0">
            <a:spAutoFit/>
          </a:bodyPr>
          <a:lstStyle/>
          <a:p>
            <a:r>
              <a:rPr lang="en-US" sz="1200" dirty="0"/>
              <a:t>Diagnosed Pre-DM</a:t>
            </a:r>
          </a:p>
        </p:txBody>
      </p:sp>
    </p:spTree>
    <p:extLst>
      <p:ext uri="{BB962C8B-B14F-4D97-AF65-F5344CB8AC3E}">
        <p14:creationId xmlns:p14="http://schemas.microsoft.com/office/powerpoint/2010/main" val="3662802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62682BD-0727-442A-B547-63C21C705C03}"/>
              </a:ext>
            </a:extLst>
          </p:cNvPr>
          <p:cNvGraphicFramePr>
            <a:graphicFrameLocks noGrp="1"/>
          </p:cNvGraphicFramePr>
          <p:nvPr>
            <p:ph idx="1"/>
            <p:extLst>
              <p:ext uri="{D42A27DB-BD31-4B8C-83A1-F6EECF244321}">
                <p14:modId xmlns:p14="http://schemas.microsoft.com/office/powerpoint/2010/main" val="503310023"/>
              </p:ext>
            </p:extLst>
          </p:nvPr>
        </p:nvGraphicFramePr>
        <p:xfrm>
          <a:off x="628650" y="372862"/>
          <a:ext cx="7886700" cy="533833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CCE8FC6-4782-4A52-8A01-F0B8CDC22917}"/>
              </a:ext>
            </a:extLst>
          </p:cNvPr>
          <p:cNvSpPr>
            <a:spLocks noGrp="1"/>
          </p:cNvSpPr>
          <p:nvPr>
            <p:ph type="sldNum" sz="quarter" idx="4"/>
          </p:nvPr>
        </p:nvSpPr>
        <p:spPr/>
        <p:txBody>
          <a:bodyPr/>
          <a:lstStyle/>
          <a:p>
            <a:endParaRPr lang="en-US" dirty="0"/>
          </a:p>
        </p:txBody>
      </p:sp>
      <p:sp>
        <p:nvSpPr>
          <p:cNvPr id="5" name="TextBox 4">
            <a:extLst>
              <a:ext uri="{FF2B5EF4-FFF2-40B4-BE49-F238E27FC236}">
                <a16:creationId xmlns:a16="http://schemas.microsoft.com/office/drawing/2014/main" id="{65B7F143-2F4A-44DE-BA95-6FA30809F28F}"/>
              </a:ext>
            </a:extLst>
          </p:cNvPr>
          <p:cNvSpPr txBox="1"/>
          <p:nvPr/>
        </p:nvSpPr>
        <p:spPr>
          <a:xfrm>
            <a:off x="166985" y="2038525"/>
            <a:ext cx="461665" cy="1585519"/>
          </a:xfrm>
          <a:prstGeom prst="rect">
            <a:avLst/>
          </a:prstGeom>
          <a:noFill/>
        </p:spPr>
        <p:txBody>
          <a:bodyPr vert="vert270" wrap="square" rtlCol="0">
            <a:spAutoFit/>
          </a:bodyPr>
          <a:lstStyle/>
          <a:p>
            <a:r>
              <a:rPr lang="en-US" dirty="0"/>
              <a:t>Percentage (%)</a:t>
            </a:r>
          </a:p>
        </p:txBody>
      </p:sp>
      <p:sp>
        <p:nvSpPr>
          <p:cNvPr id="2" name="TextBox 1">
            <a:extLst>
              <a:ext uri="{FF2B5EF4-FFF2-40B4-BE49-F238E27FC236}">
                <a16:creationId xmlns:a16="http://schemas.microsoft.com/office/drawing/2014/main" id="{C99D0D77-5E68-4156-A19A-93CBCC0D7F95}"/>
              </a:ext>
            </a:extLst>
          </p:cNvPr>
          <p:cNvSpPr txBox="1"/>
          <p:nvPr/>
        </p:nvSpPr>
        <p:spPr>
          <a:xfrm>
            <a:off x="5000374" y="5522761"/>
            <a:ext cx="629174" cy="553998"/>
          </a:xfrm>
          <a:prstGeom prst="rect">
            <a:avLst/>
          </a:prstGeom>
          <a:noFill/>
        </p:spPr>
        <p:txBody>
          <a:bodyPr wrap="square" rtlCol="0">
            <a:spAutoFit/>
          </a:bodyPr>
          <a:lstStyle/>
          <a:p>
            <a:r>
              <a:rPr lang="en-US" sz="1000" dirty="0"/>
              <a:t>*HBP 2019 &amp; 2021</a:t>
            </a:r>
          </a:p>
        </p:txBody>
      </p:sp>
    </p:spTree>
    <p:extLst>
      <p:ext uri="{BB962C8B-B14F-4D97-AF65-F5344CB8AC3E}">
        <p14:creationId xmlns:p14="http://schemas.microsoft.com/office/powerpoint/2010/main" val="2430113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37204C-8098-47CF-8F58-22BD709493FA}"/>
              </a:ext>
            </a:extLst>
          </p:cNvPr>
          <p:cNvSpPr>
            <a:spLocks noGrp="1"/>
          </p:cNvSpPr>
          <p:nvPr>
            <p:ph type="sldNum" sz="quarter" idx="4"/>
          </p:nvPr>
        </p:nvSpPr>
        <p:spPr/>
        <p:txBody>
          <a:bodyPr/>
          <a:lstStyle/>
          <a:p>
            <a:endParaRPr lang="en-US" dirty="0"/>
          </a:p>
        </p:txBody>
      </p:sp>
      <p:graphicFrame>
        <p:nvGraphicFramePr>
          <p:cNvPr id="5" name="Table 5">
            <a:extLst>
              <a:ext uri="{FF2B5EF4-FFF2-40B4-BE49-F238E27FC236}">
                <a16:creationId xmlns:a16="http://schemas.microsoft.com/office/drawing/2014/main" id="{A6D768E9-6603-49D5-BEDC-055F64E59595}"/>
              </a:ext>
            </a:extLst>
          </p:cNvPr>
          <p:cNvGraphicFramePr>
            <a:graphicFrameLocks noGrp="1"/>
          </p:cNvGraphicFramePr>
          <p:nvPr>
            <p:extLst>
              <p:ext uri="{D42A27DB-BD31-4B8C-83A1-F6EECF244321}">
                <p14:modId xmlns:p14="http://schemas.microsoft.com/office/powerpoint/2010/main" val="2867043240"/>
              </p:ext>
            </p:extLst>
          </p:nvPr>
        </p:nvGraphicFramePr>
        <p:xfrm>
          <a:off x="221941" y="915497"/>
          <a:ext cx="8700118" cy="4588673"/>
        </p:xfrm>
        <a:graphic>
          <a:graphicData uri="http://schemas.openxmlformats.org/drawingml/2006/table">
            <a:tbl>
              <a:tblPr firstRow="1" bandRow="1">
                <a:tableStyleId>{93296810-A885-4BE3-A3E7-6D5BEEA58F35}</a:tableStyleId>
              </a:tblPr>
              <a:tblGrid>
                <a:gridCol w="4350059">
                  <a:extLst>
                    <a:ext uri="{9D8B030D-6E8A-4147-A177-3AD203B41FA5}">
                      <a16:colId xmlns:a16="http://schemas.microsoft.com/office/drawing/2014/main" val="1958064737"/>
                    </a:ext>
                  </a:extLst>
                </a:gridCol>
                <a:gridCol w="4350059">
                  <a:extLst>
                    <a:ext uri="{9D8B030D-6E8A-4147-A177-3AD203B41FA5}">
                      <a16:colId xmlns:a16="http://schemas.microsoft.com/office/drawing/2014/main" val="1480931049"/>
                    </a:ext>
                  </a:extLst>
                </a:gridCol>
              </a:tblGrid>
              <a:tr h="252648">
                <a:tc gridSpan="2">
                  <a:txBody>
                    <a:bodyPr/>
                    <a:lstStyle/>
                    <a:p>
                      <a:pPr algn="ctr"/>
                      <a:r>
                        <a:rPr lang="en-US" sz="2400" dirty="0">
                          <a:solidFill>
                            <a:schemeClr val="bg1">
                              <a:lumMod val="95000"/>
                            </a:schemeClr>
                          </a:solidFill>
                        </a:rPr>
                        <a:t>Blood Glucose Testing in Previous Three Years - 2020</a:t>
                      </a:r>
                    </a:p>
                  </a:txBody>
                  <a:tcPr/>
                </a:tc>
                <a:tc hMerge="1">
                  <a:txBody>
                    <a:bodyPr/>
                    <a:lstStyle/>
                    <a:p>
                      <a:endParaRPr lang="en-US" dirty="0"/>
                    </a:p>
                  </a:txBody>
                  <a:tcPr/>
                </a:tc>
                <a:extLst>
                  <a:ext uri="{0D108BD9-81ED-4DB2-BD59-A6C34878D82A}">
                    <a16:rowId xmlns:a16="http://schemas.microsoft.com/office/drawing/2014/main" val="324916350"/>
                  </a:ext>
                </a:extLst>
              </a:tr>
              <a:tr h="611796">
                <a:tc gridSpan="2">
                  <a:txBody>
                    <a:bodyPr/>
                    <a:lstStyle/>
                    <a:p>
                      <a:r>
                        <a:rPr lang="en-US" dirty="0"/>
                        <a:t>BG Testing Recommended at least every three years for everyone age 45+ or if less than age 45  and with specific health conditions.  BG testing within previous 3 years. </a:t>
                      </a:r>
                    </a:p>
                  </a:txBody>
                  <a:tcPr/>
                </a:tc>
                <a:tc hMerge="1">
                  <a:txBody>
                    <a:bodyPr/>
                    <a:lstStyle/>
                    <a:p>
                      <a:endParaRPr lang="en-US" dirty="0"/>
                    </a:p>
                  </a:txBody>
                  <a:tcPr/>
                </a:tc>
                <a:extLst>
                  <a:ext uri="{0D108BD9-81ED-4DB2-BD59-A6C34878D82A}">
                    <a16:rowId xmlns:a16="http://schemas.microsoft.com/office/drawing/2014/main" val="1906513034"/>
                  </a:ext>
                </a:extLst>
              </a:tr>
              <a:tr h="349598">
                <a:tc>
                  <a:txBody>
                    <a:bodyPr/>
                    <a:lstStyle/>
                    <a:p>
                      <a:r>
                        <a:rPr lang="en-US" dirty="0"/>
                        <a:t>Age 45+</a:t>
                      </a:r>
                    </a:p>
                  </a:txBody>
                  <a:tcPr/>
                </a:tc>
                <a:tc>
                  <a:txBody>
                    <a:bodyPr/>
                    <a:lstStyle/>
                    <a:p>
                      <a:pPr algn="ctr"/>
                      <a:r>
                        <a:rPr lang="en-US" dirty="0"/>
                        <a:t>32.8% Not tested in previous 3 years</a:t>
                      </a:r>
                    </a:p>
                  </a:txBody>
                  <a:tcPr/>
                </a:tc>
                <a:extLst>
                  <a:ext uri="{0D108BD9-81ED-4DB2-BD59-A6C34878D82A}">
                    <a16:rowId xmlns:a16="http://schemas.microsoft.com/office/drawing/2014/main" val="3419000895"/>
                  </a:ext>
                </a:extLst>
              </a:tr>
              <a:tr h="349598">
                <a:tc>
                  <a:txBody>
                    <a:bodyPr/>
                    <a:lstStyle/>
                    <a:p>
                      <a:r>
                        <a:rPr lang="en-US" dirty="0"/>
                        <a:t>        Age 45+ with health care coverage</a:t>
                      </a:r>
                    </a:p>
                  </a:txBody>
                  <a:tcPr/>
                </a:tc>
                <a:tc>
                  <a:txBody>
                    <a:bodyPr/>
                    <a:lstStyle/>
                    <a:p>
                      <a:pPr algn="ctr"/>
                      <a:r>
                        <a:rPr lang="en-US" dirty="0"/>
                        <a:t>31.8% Not tested in previous 3 years</a:t>
                      </a:r>
                    </a:p>
                  </a:txBody>
                  <a:tcPr/>
                </a:tc>
                <a:extLst>
                  <a:ext uri="{0D108BD9-81ED-4DB2-BD59-A6C34878D82A}">
                    <a16:rowId xmlns:a16="http://schemas.microsoft.com/office/drawing/2014/main" val="822243180"/>
                  </a:ext>
                </a:extLst>
              </a:tr>
              <a:tr h="349598">
                <a:tc>
                  <a:txBody>
                    <a:bodyPr/>
                    <a:lstStyle/>
                    <a:p>
                      <a:r>
                        <a:rPr lang="en-US" dirty="0"/>
                        <a:t>        Age 45+ without health care coverage</a:t>
                      </a:r>
                    </a:p>
                  </a:txBody>
                  <a:tcPr/>
                </a:tc>
                <a:tc>
                  <a:txBody>
                    <a:bodyPr/>
                    <a:lstStyle/>
                    <a:p>
                      <a:pPr algn="ctr"/>
                      <a:r>
                        <a:rPr lang="en-US" dirty="0"/>
                        <a:t>43.5% Not tested in previous 3 years</a:t>
                      </a:r>
                    </a:p>
                  </a:txBody>
                  <a:tcPr/>
                </a:tc>
                <a:extLst>
                  <a:ext uri="{0D108BD9-81ED-4DB2-BD59-A6C34878D82A}">
                    <a16:rowId xmlns:a16="http://schemas.microsoft.com/office/drawing/2014/main" val="2108576918"/>
                  </a:ext>
                </a:extLst>
              </a:tr>
              <a:tr h="359009">
                <a:tc gridSpan="2">
                  <a:txBody>
                    <a:bodyPr/>
                    <a:lstStyle/>
                    <a:p>
                      <a:endParaRPr lang="en-US" dirty="0"/>
                    </a:p>
                  </a:txBody>
                  <a:tcPr/>
                </a:tc>
                <a:tc hMerge="1">
                  <a:txBody>
                    <a:bodyPr/>
                    <a:lstStyle/>
                    <a:p>
                      <a:endParaRPr lang="en-US"/>
                    </a:p>
                  </a:txBody>
                  <a:tcPr/>
                </a:tc>
                <a:extLst>
                  <a:ext uri="{0D108BD9-81ED-4DB2-BD59-A6C34878D82A}">
                    <a16:rowId xmlns:a16="http://schemas.microsoft.com/office/drawing/2014/main" val="1641011625"/>
                  </a:ext>
                </a:extLst>
              </a:tr>
              <a:tr h="359009">
                <a:tc gridSpan="2">
                  <a:txBody>
                    <a:bodyPr/>
                    <a:lstStyle/>
                    <a:p>
                      <a:r>
                        <a:rPr lang="en-US" dirty="0"/>
                        <a:t>Less than Age 45 and with specific health condition/status</a:t>
                      </a:r>
                    </a:p>
                  </a:txBody>
                  <a:tcPr/>
                </a:tc>
                <a:tc hMerge="1">
                  <a:txBody>
                    <a:bodyPr/>
                    <a:lstStyle/>
                    <a:p>
                      <a:endParaRPr lang="en-US" dirty="0"/>
                    </a:p>
                  </a:txBody>
                  <a:tcPr/>
                </a:tc>
                <a:extLst>
                  <a:ext uri="{0D108BD9-81ED-4DB2-BD59-A6C34878D82A}">
                    <a16:rowId xmlns:a16="http://schemas.microsoft.com/office/drawing/2014/main" val="4159729625"/>
                  </a:ext>
                </a:extLst>
              </a:tr>
              <a:tr h="354618">
                <a:tc>
                  <a:txBody>
                    <a:bodyPr/>
                    <a:lstStyle/>
                    <a:p>
                      <a:r>
                        <a:rPr lang="en-US" dirty="0"/>
                        <a:t>Obese (BMI 30.0 or more)</a:t>
                      </a:r>
                    </a:p>
                  </a:txBody>
                  <a:tcPr/>
                </a:tc>
                <a:tc>
                  <a:txBody>
                    <a:bodyPr/>
                    <a:lstStyle/>
                    <a:p>
                      <a:pPr algn="ctr"/>
                      <a:r>
                        <a:rPr lang="en-US" dirty="0"/>
                        <a:t>44.9% Not tested in previous 3 years</a:t>
                      </a:r>
                    </a:p>
                  </a:txBody>
                  <a:tcPr/>
                </a:tc>
                <a:extLst>
                  <a:ext uri="{0D108BD9-81ED-4DB2-BD59-A6C34878D82A}">
                    <a16:rowId xmlns:a16="http://schemas.microsoft.com/office/drawing/2014/main" val="2803102187"/>
                  </a:ext>
                </a:extLst>
              </a:tr>
              <a:tr h="360824">
                <a:tc>
                  <a:txBody>
                    <a:bodyPr/>
                    <a:lstStyle/>
                    <a:p>
                      <a:r>
                        <a:rPr lang="en-US" dirty="0"/>
                        <a:t>Ever High Blood Pressure</a:t>
                      </a:r>
                    </a:p>
                  </a:txBody>
                  <a:tcPr/>
                </a:tc>
                <a:tc>
                  <a:txBody>
                    <a:bodyPr/>
                    <a:lstStyle/>
                    <a:p>
                      <a:pPr algn="ctr"/>
                      <a:r>
                        <a:rPr lang="en-US" dirty="0"/>
                        <a:t>48.5% Not tested in previous 3 years</a:t>
                      </a:r>
                    </a:p>
                  </a:txBody>
                  <a:tcPr/>
                </a:tc>
                <a:extLst>
                  <a:ext uri="{0D108BD9-81ED-4DB2-BD59-A6C34878D82A}">
                    <a16:rowId xmlns:a16="http://schemas.microsoft.com/office/drawing/2014/main" val="784243029"/>
                  </a:ext>
                </a:extLst>
              </a:tr>
              <a:tr h="349598">
                <a:tc>
                  <a:txBody>
                    <a:bodyPr/>
                    <a:lstStyle/>
                    <a:p>
                      <a:r>
                        <a:rPr lang="en-US" dirty="0"/>
                        <a:t>CVD … History of MI, CHD, and/or Stroke</a:t>
                      </a:r>
                    </a:p>
                  </a:txBody>
                  <a:tcPr/>
                </a:tc>
                <a:tc>
                  <a:txBody>
                    <a:bodyPr/>
                    <a:lstStyle/>
                    <a:p>
                      <a:pPr algn="ctr"/>
                      <a:r>
                        <a:rPr lang="en-US" dirty="0"/>
                        <a:t>41.1% Not tested in previous 3 years</a:t>
                      </a:r>
                    </a:p>
                  </a:txBody>
                  <a:tcPr/>
                </a:tc>
                <a:extLst>
                  <a:ext uri="{0D108BD9-81ED-4DB2-BD59-A6C34878D82A}">
                    <a16:rowId xmlns:a16="http://schemas.microsoft.com/office/drawing/2014/main" val="2108928484"/>
                  </a:ext>
                </a:extLst>
              </a:tr>
              <a:tr h="565313">
                <a:tc>
                  <a:txBody>
                    <a:bodyPr/>
                    <a:lstStyle/>
                    <a:p>
                      <a:r>
                        <a:rPr lang="en-US" dirty="0"/>
                        <a:t>No leisure-time physical activity</a:t>
                      </a:r>
                      <a:endParaRPr lang="en-US" dirty="0">
                        <a:latin typeface="Franklin Gothic Book" panose="020B0503020102020204" pitchFamily="34" charset="0"/>
                      </a:endParaRPr>
                    </a:p>
                  </a:txBody>
                  <a:tcPr anchor="ctr"/>
                </a:tc>
                <a:tc>
                  <a:txBody>
                    <a:bodyPr/>
                    <a:lstStyle/>
                    <a:p>
                      <a:pPr algn="ctr"/>
                      <a:r>
                        <a:rPr lang="en-US" dirty="0"/>
                        <a:t>59.3% Not tested in previous 3 years</a:t>
                      </a:r>
                      <a:endParaRPr lang="en-US" dirty="0">
                        <a:latin typeface="Franklin Gothic Book" panose="020B0503020102020204" pitchFamily="34" charset="0"/>
                      </a:endParaRPr>
                    </a:p>
                  </a:txBody>
                  <a:tcPr anchor="ctr"/>
                </a:tc>
                <a:extLst>
                  <a:ext uri="{0D108BD9-81ED-4DB2-BD59-A6C34878D82A}">
                    <a16:rowId xmlns:a16="http://schemas.microsoft.com/office/drawing/2014/main" val="2920080499"/>
                  </a:ext>
                </a:extLst>
              </a:tr>
            </a:tbl>
          </a:graphicData>
        </a:graphic>
      </p:graphicFrame>
    </p:spTree>
    <p:extLst>
      <p:ext uri="{BB962C8B-B14F-4D97-AF65-F5344CB8AC3E}">
        <p14:creationId xmlns:p14="http://schemas.microsoft.com/office/powerpoint/2010/main" val="713789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37204C-8098-47CF-8F58-22BD709493FA}"/>
              </a:ext>
            </a:extLst>
          </p:cNvPr>
          <p:cNvSpPr>
            <a:spLocks noGrp="1"/>
          </p:cNvSpPr>
          <p:nvPr>
            <p:ph type="sldNum" sz="quarter" idx="4"/>
          </p:nvPr>
        </p:nvSpPr>
        <p:spPr/>
        <p:txBody>
          <a:bodyPr/>
          <a:lstStyle/>
          <a:p>
            <a:endParaRPr lang="en-US" dirty="0"/>
          </a:p>
        </p:txBody>
      </p:sp>
      <p:graphicFrame>
        <p:nvGraphicFramePr>
          <p:cNvPr id="5" name="Table 5">
            <a:extLst>
              <a:ext uri="{FF2B5EF4-FFF2-40B4-BE49-F238E27FC236}">
                <a16:creationId xmlns:a16="http://schemas.microsoft.com/office/drawing/2014/main" id="{A6D768E9-6603-49D5-BEDC-055F64E59595}"/>
              </a:ext>
            </a:extLst>
          </p:cNvPr>
          <p:cNvGraphicFramePr>
            <a:graphicFrameLocks noGrp="1"/>
          </p:cNvGraphicFramePr>
          <p:nvPr>
            <p:extLst>
              <p:ext uri="{D42A27DB-BD31-4B8C-83A1-F6EECF244321}">
                <p14:modId xmlns:p14="http://schemas.microsoft.com/office/powerpoint/2010/main" val="4068152613"/>
              </p:ext>
            </p:extLst>
          </p:nvPr>
        </p:nvGraphicFramePr>
        <p:xfrm>
          <a:off x="221941" y="915497"/>
          <a:ext cx="8700118" cy="4588673"/>
        </p:xfrm>
        <a:graphic>
          <a:graphicData uri="http://schemas.openxmlformats.org/drawingml/2006/table">
            <a:tbl>
              <a:tblPr firstRow="1" bandRow="1">
                <a:tableStyleId>{93296810-A885-4BE3-A3E7-6D5BEEA58F35}</a:tableStyleId>
              </a:tblPr>
              <a:tblGrid>
                <a:gridCol w="4350059">
                  <a:extLst>
                    <a:ext uri="{9D8B030D-6E8A-4147-A177-3AD203B41FA5}">
                      <a16:colId xmlns:a16="http://schemas.microsoft.com/office/drawing/2014/main" val="1958064737"/>
                    </a:ext>
                  </a:extLst>
                </a:gridCol>
                <a:gridCol w="4350059">
                  <a:extLst>
                    <a:ext uri="{9D8B030D-6E8A-4147-A177-3AD203B41FA5}">
                      <a16:colId xmlns:a16="http://schemas.microsoft.com/office/drawing/2014/main" val="1480931049"/>
                    </a:ext>
                  </a:extLst>
                </a:gridCol>
              </a:tblGrid>
              <a:tr h="252648">
                <a:tc gridSpan="2">
                  <a:txBody>
                    <a:bodyPr/>
                    <a:lstStyle/>
                    <a:p>
                      <a:pPr algn="ctr"/>
                      <a:r>
                        <a:rPr lang="en-US" sz="2400" dirty="0">
                          <a:solidFill>
                            <a:schemeClr val="bg1">
                              <a:lumMod val="95000"/>
                            </a:schemeClr>
                          </a:solidFill>
                        </a:rPr>
                        <a:t>Blood Glucose Testing in Previous Three Years - 2021</a:t>
                      </a:r>
                    </a:p>
                  </a:txBody>
                  <a:tcPr/>
                </a:tc>
                <a:tc hMerge="1">
                  <a:txBody>
                    <a:bodyPr/>
                    <a:lstStyle/>
                    <a:p>
                      <a:endParaRPr lang="en-US" dirty="0"/>
                    </a:p>
                  </a:txBody>
                  <a:tcPr/>
                </a:tc>
                <a:extLst>
                  <a:ext uri="{0D108BD9-81ED-4DB2-BD59-A6C34878D82A}">
                    <a16:rowId xmlns:a16="http://schemas.microsoft.com/office/drawing/2014/main" val="324916350"/>
                  </a:ext>
                </a:extLst>
              </a:tr>
              <a:tr h="611796">
                <a:tc gridSpan="2">
                  <a:txBody>
                    <a:bodyPr/>
                    <a:lstStyle/>
                    <a:p>
                      <a:r>
                        <a:rPr lang="en-US" dirty="0"/>
                        <a:t>BG Testing Recommended at least every three years for everyone age 45+ or if less than age 45  and with specific health conditions.  BG testing within previous 3 years. </a:t>
                      </a:r>
                    </a:p>
                  </a:txBody>
                  <a:tcPr/>
                </a:tc>
                <a:tc hMerge="1">
                  <a:txBody>
                    <a:bodyPr/>
                    <a:lstStyle/>
                    <a:p>
                      <a:endParaRPr lang="en-US" dirty="0"/>
                    </a:p>
                  </a:txBody>
                  <a:tcPr/>
                </a:tc>
                <a:extLst>
                  <a:ext uri="{0D108BD9-81ED-4DB2-BD59-A6C34878D82A}">
                    <a16:rowId xmlns:a16="http://schemas.microsoft.com/office/drawing/2014/main" val="1906513034"/>
                  </a:ext>
                </a:extLst>
              </a:tr>
              <a:tr h="349598">
                <a:tc>
                  <a:txBody>
                    <a:bodyPr/>
                    <a:lstStyle/>
                    <a:p>
                      <a:r>
                        <a:rPr lang="en-US" dirty="0"/>
                        <a:t>Age 45+</a:t>
                      </a:r>
                    </a:p>
                  </a:txBody>
                  <a:tcPr/>
                </a:tc>
                <a:tc>
                  <a:txBody>
                    <a:bodyPr/>
                    <a:lstStyle/>
                    <a:p>
                      <a:pPr algn="ctr"/>
                      <a:r>
                        <a:rPr lang="en-US" dirty="0"/>
                        <a:t>33.5% Not tested in previous 3 years</a:t>
                      </a:r>
                    </a:p>
                  </a:txBody>
                  <a:tcPr/>
                </a:tc>
                <a:extLst>
                  <a:ext uri="{0D108BD9-81ED-4DB2-BD59-A6C34878D82A}">
                    <a16:rowId xmlns:a16="http://schemas.microsoft.com/office/drawing/2014/main" val="3419000895"/>
                  </a:ext>
                </a:extLst>
              </a:tr>
              <a:tr h="349598">
                <a:tc>
                  <a:txBody>
                    <a:bodyPr/>
                    <a:lstStyle/>
                    <a:p>
                      <a:r>
                        <a:rPr lang="en-US" dirty="0"/>
                        <a:t>        Age 45+ with health care coverage</a:t>
                      </a:r>
                    </a:p>
                  </a:txBody>
                  <a:tcPr/>
                </a:tc>
                <a:tc>
                  <a:txBody>
                    <a:bodyPr/>
                    <a:lstStyle/>
                    <a:p>
                      <a:pPr algn="ctr"/>
                      <a:r>
                        <a:rPr lang="en-US" dirty="0"/>
                        <a:t>32.2% Not tested in previous 3 years</a:t>
                      </a:r>
                    </a:p>
                  </a:txBody>
                  <a:tcPr/>
                </a:tc>
                <a:extLst>
                  <a:ext uri="{0D108BD9-81ED-4DB2-BD59-A6C34878D82A}">
                    <a16:rowId xmlns:a16="http://schemas.microsoft.com/office/drawing/2014/main" val="822243180"/>
                  </a:ext>
                </a:extLst>
              </a:tr>
              <a:tr h="349598">
                <a:tc>
                  <a:txBody>
                    <a:bodyPr/>
                    <a:lstStyle/>
                    <a:p>
                      <a:r>
                        <a:rPr lang="en-US" dirty="0"/>
                        <a:t>        Age 45+ without health care coverage</a:t>
                      </a:r>
                    </a:p>
                  </a:txBody>
                  <a:tcPr/>
                </a:tc>
                <a:tc>
                  <a:txBody>
                    <a:bodyPr/>
                    <a:lstStyle/>
                    <a:p>
                      <a:pPr algn="ctr"/>
                      <a:r>
                        <a:rPr lang="en-US" dirty="0"/>
                        <a:t>57.8% Not tested in previous 3 years</a:t>
                      </a:r>
                    </a:p>
                  </a:txBody>
                  <a:tcPr/>
                </a:tc>
                <a:extLst>
                  <a:ext uri="{0D108BD9-81ED-4DB2-BD59-A6C34878D82A}">
                    <a16:rowId xmlns:a16="http://schemas.microsoft.com/office/drawing/2014/main" val="2108576918"/>
                  </a:ext>
                </a:extLst>
              </a:tr>
              <a:tr h="359009">
                <a:tc gridSpan="2">
                  <a:txBody>
                    <a:bodyPr/>
                    <a:lstStyle/>
                    <a:p>
                      <a:endParaRPr lang="en-US" dirty="0"/>
                    </a:p>
                  </a:txBody>
                  <a:tcPr/>
                </a:tc>
                <a:tc hMerge="1">
                  <a:txBody>
                    <a:bodyPr/>
                    <a:lstStyle/>
                    <a:p>
                      <a:endParaRPr lang="en-US"/>
                    </a:p>
                  </a:txBody>
                  <a:tcPr/>
                </a:tc>
                <a:extLst>
                  <a:ext uri="{0D108BD9-81ED-4DB2-BD59-A6C34878D82A}">
                    <a16:rowId xmlns:a16="http://schemas.microsoft.com/office/drawing/2014/main" val="1641011625"/>
                  </a:ext>
                </a:extLst>
              </a:tr>
              <a:tr h="359009">
                <a:tc gridSpan="2">
                  <a:txBody>
                    <a:bodyPr/>
                    <a:lstStyle/>
                    <a:p>
                      <a:r>
                        <a:rPr lang="en-US" dirty="0"/>
                        <a:t>Less than Age 45 and with specific health condition/status</a:t>
                      </a:r>
                    </a:p>
                  </a:txBody>
                  <a:tcPr/>
                </a:tc>
                <a:tc hMerge="1">
                  <a:txBody>
                    <a:bodyPr/>
                    <a:lstStyle/>
                    <a:p>
                      <a:endParaRPr lang="en-US" dirty="0"/>
                    </a:p>
                  </a:txBody>
                  <a:tcPr/>
                </a:tc>
                <a:extLst>
                  <a:ext uri="{0D108BD9-81ED-4DB2-BD59-A6C34878D82A}">
                    <a16:rowId xmlns:a16="http://schemas.microsoft.com/office/drawing/2014/main" val="4159729625"/>
                  </a:ext>
                </a:extLst>
              </a:tr>
              <a:tr h="354618">
                <a:tc>
                  <a:txBody>
                    <a:bodyPr/>
                    <a:lstStyle/>
                    <a:p>
                      <a:r>
                        <a:rPr lang="en-US" dirty="0"/>
                        <a:t>Obese (BMI 30.0 or more)</a:t>
                      </a:r>
                    </a:p>
                  </a:txBody>
                  <a:tcPr/>
                </a:tc>
                <a:tc>
                  <a:txBody>
                    <a:bodyPr/>
                    <a:lstStyle/>
                    <a:p>
                      <a:pPr algn="ctr"/>
                      <a:r>
                        <a:rPr lang="en-US" dirty="0"/>
                        <a:t>50.6% Not tested in previous 3 years</a:t>
                      </a:r>
                    </a:p>
                  </a:txBody>
                  <a:tcPr/>
                </a:tc>
                <a:extLst>
                  <a:ext uri="{0D108BD9-81ED-4DB2-BD59-A6C34878D82A}">
                    <a16:rowId xmlns:a16="http://schemas.microsoft.com/office/drawing/2014/main" val="2803102187"/>
                  </a:ext>
                </a:extLst>
              </a:tr>
              <a:tr h="360824">
                <a:tc>
                  <a:txBody>
                    <a:bodyPr/>
                    <a:lstStyle/>
                    <a:p>
                      <a:r>
                        <a:rPr lang="en-US" dirty="0"/>
                        <a:t>Ever High Blood Pressure</a:t>
                      </a:r>
                    </a:p>
                  </a:txBody>
                  <a:tcPr/>
                </a:tc>
                <a:tc>
                  <a:txBody>
                    <a:bodyPr/>
                    <a:lstStyle/>
                    <a:p>
                      <a:pPr algn="ctr"/>
                      <a:r>
                        <a:rPr lang="en-US" dirty="0"/>
                        <a:t>50.6% Not tested in previous 3 years</a:t>
                      </a:r>
                    </a:p>
                  </a:txBody>
                  <a:tcPr/>
                </a:tc>
                <a:extLst>
                  <a:ext uri="{0D108BD9-81ED-4DB2-BD59-A6C34878D82A}">
                    <a16:rowId xmlns:a16="http://schemas.microsoft.com/office/drawing/2014/main" val="784243029"/>
                  </a:ext>
                </a:extLst>
              </a:tr>
              <a:tr h="349598">
                <a:tc>
                  <a:txBody>
                    <a:bodyPr/>
                    <a:lstStyle/>
                    <a:p>
                      <a:r>
                        <a:rPr lang="en-US" dirty="0"/>
                        <a:t>CVD … History of MI, CHD, and/or Stroke</a:t>
                      </a:r>
                    </a:p>
                  </a:txBody>
                  <a:tcPr/>
                </a:tc>
                <a:tc>
                  <a:txBody>
                    <a:bodyPr/>
                    <a:lstStyle/>
                    <a:p>
                      <a:pPr algn="ctr"/>
                      <a:r>
                        <a:rPr lang="en-US" dirty="0"/>
                        <a:t>24.8% Not tested in previous 3 years</a:t>
                      </a:r>
                    </a:p>
                  </a:txBody>
                  <a:tcPr/>
                </a:tc>
                <a:extLst>
                  <a:ext uri="{0D108BD9-81ED-4DB2-BD59-A6C34878D82A}">
                    <a16:rowId xmlns:a16="http://schemas.microsoft.com/office/drawing/2014/main" val="2108928484"/>
                  </a:ext>
                </a:extLst>
              </a:tr>
              <a:tr h="565313">
                <a:tc>
                  <a:txBody>
                    <a:bodyPr/>
                    <a:lstStyle/>
                    <a:p>
                      <a:r>
                        <a:rPr lang="en-US" dirty="0"/>
                        <a:t>No leisure-time physical activity</a:t>
                      </a:r>
                      <a:endParaRPr lang="en-US" dirty="0">
                        <a:latin typeface="Franklin Gothic Book" panose="020B0503020102020204" pitchFamily="34" charset="0"/>
                      </a:endParaRPr>
                    </a:p>
                  </a:txBody>
                  <a:tcPr anchor="ctr"/>
                </a:tc>
                <a:tc>
                  <a:txBody>
                    <a:bodyPr/>
                    <a:lstStyle/>
                    <a:p>
                      <a:pPr algn="ctr"/>
                      <a:r>
                        <a:rPr lang="en-US" dirty="0"/>
                        <a:t>58.1% Not tested in previous 3 years</a:t>
                      </a:r>
                      <a:endParaRPr lang="en-US" dirty="0">
                        <a:latin typeface="Franklin Gothic Book" panose="020B0503020102020204" pitchFamily="34" charset="0"/>
                      </a:endParaRPr>
                    </a:p>
                  </a:txBody>
                  <a:tcPr anchor="ctr"/>
                </a:tc>
                <a:extLst>
                  <a:ext uri="{0D108BD9-81ED-4DB2-BD59-A6C34878D82A}">
                    <a16:rowId xmlns:a16="http://schemas.microsoft.com/office/drawing/2014/main" val="2920080499"/>
                  </a:ext>
                </a:extLst>
              </a:tr>
            </a:tbl>
          </a:graphicData>
        </a:graphic>
      </p:graphicFrame>
    </p:spTree>
    <p:extLst>
      <p:ext uri="{BB962C8B-B14F-4D97-AF65-F5344CB8AC3E}">
        <p14:creationId xmlns:p14="http://schemas.microsoft.com/office/powerpoint/2010/main" val="1710681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05A5-5AE3-4F75-B1A0-0FAB68869D48}"/>
              </a:ext>
            </a:extLst>
          </p:cNvPr>
          <p:cNvSpPr>
            <a:spLocks noGrp="1"/>
          </p:cNvSpPr>
          <p:nvPr>
            <p:ph type="title"/>
          </p:nvPr>
        </p:nvSpPr>
        <p:spPr>
          <a:xfrm>
            <a:off x="628650" y="365127"/>
            <a:ext cx="7766320" cy="656278"/>
          </a:xfrm>
        </p:spPr>
        <p:txBody>
          <a:bodyPr>
            <a:normAutofit/>
          </a:bodyPr>
          <a:lstStyle/>
          <a:p>
            <a:r>
              <a:rPr lang="en-US" sz="4000" dirty="0"/>
              <a:t>Sources of data available to you …</a:t>
            </a:r>
          </a:p>
        </p:txBody>
      </p:sp>
      <p:sp>
        <p:nvSpPr>
          <p:cNvPr id="3" name="Content Placeholder 2">
            <a:extLst>
              <a:ext uri="{FF2B5EF4-FFF2-40B4-BE49-F238E27FC236}">
                <a16:creationId xmlns:a16="http://schemas.microsoft.com/office/drawing/2014/main" id="{93FB00CA-2726-48E2-836E-2C073903CF9C}"/>
              </a:ext>
            </a:extLst>
          </p:cNvPr>
          <p:cNvSpPr>
            <a:spLocks noGrp="1"/>
          </p:cNvSpPr>
          <p:nvPr>
            <p:ph idx="1"/>
          </p:nvPr>
        </p:nvSpPr>
        <p:spPr>
          <a:xfrm>
            <a:off x="628650" y="1102229"/>
            <a:ext cx="7844141" cy="4578623"/>
          </a:xfrm>
        </p:spPr>
        <p:txBody>
          <a:bodyPr/>
          <a:lstStyle/>
          <a:p>
            <a:r>
              <a:rPr lang="en-US" dirty="0"/>
              <a:t>NM-IBIS: </a:t>
            </a:r>
            <a:r>
              <a:rPr lang="en-US" dirty="0">
                <a:hlinkClick r:id="rId2"/>
              </a:rPr>
              <a:t>https://ibis.doh.nm.gov</a:t>
            </a:r>
            <a:endParaRPr lang="en-US" dirty="0"/>
          </a:p>
          <a:p>
            <a:pPr lvl="1"/>
            <a:r>
              <a:rPr lang="en-US" dirty="0"/>
              <a:t>Strengths …</a:t>
            </a:r>
          </a:p>
          <a:p>
            <a:pPr lvl="2"/>
            <a:r>
              <a:rPr lang="en-US" dirty="0"/>
              <a:t>NM-specific data … Deaths by condition, Hospitalization by condition, Behavioral Risk Factor Surveillance System, American Community Survey, population estimates</a:t>
            </a:r>
          </a:p>
          <a:p>
            <a:pPr lvl="2"/>
            <a:r>
              <a:rPr lang="en-US" dirty="0"/>
              <a:t>Most current, usually no more than two years behind, some data sources only one year behind.</a:t>
            </a:r>
          </a:p>
          <a:p>
            <a:pPr lvl="2"/>
            <a:r>
              <a:rPr lang="en-US" dirty="0"/>
              <a:t>Easy to produce tables and maps</a:t>
            </a:r>
          </a:p>
          <a:p>
            <a:pPr lvl="2"/>
            <a:r>
              <a:rPr lang="en-US" dirty="0"/>
              <a:t>Indicator Reports on many topics providing interpretation</a:t>
            </a:r>
          </a:p>
          <a:p>
            <a:pPr marL="914400" lvl="2" indent="0">
              <a:buNone/>
            </a:pPr>
            <a:endParaRPr lang="en-US" sz="800" dirty="0"/>
          </a:p>
          <a:p>
            <a:pPr lvl="1"/>
            <a:r>
              <a:rPr lang="en-US" dirty="0"/>
              <a:t>Weaknesses …</a:t>
            </a:r>
          </a:p>
          <a:p>
            <a:pPr lvl="2"/>
            <a:r>
              <a:rPr lang="en-US" dirty="0"/>
              <a:t>Limited ability to present associations between conditions</a:t>
            </a:r>
          </a:p>
          <a:p>
            <a:pPr lvl="2"/>
            <a:r>
              <a:rPr lang="en-US" dirty="0"/>
              <a:t>IBIS provides no interpretation of tables and maps</a:t>
            </a:r>
          </a:p>
        </p:txBody>
      </p:sp>
      <p:sp>
        <p:nvSpPr>
          <p:cNvPr id="4" name="Slide Number Placeholder 3">
            <a:extLst>
              <a:ext uri="{FF2B5EF4-FFF2-40B4-BE49-F238E27FC236}">
                <a16:creationId xmlns:a16="http://schemas.microsoft.com/office/drawing/2014/main" id="{1DAC2058-41F6-4E7F-9663-A92F4CD4179C}"/>
              </a:ext>
            </a:extLst>
          </p:cNvPr>
          <p:cNvSpPr>
            <a:spLocks noGrp="1"/>
          </p:cNvSpPr>
          <p:nvPr>
            <p:ph type="sldNum" sz="quarter" idx="4"/>
          </p:nvPr>
        </p:nvSpPr>
        <p:spPr/>
        <p:txBody>
          <a:bodyPr/>
          <a:lstStyle/>
          <a:p>
            <a:endParaRPr lang="en-US" dirty="0"/>
          </a:p>
        </p:txBody>
      </p:sp>
    </p:spTree>
    <p:extLst>
      <p:ext uri="{BB962C8B-B14F-4D97-AF65-F5344CB8AC3E}">
        <p14:creationId xmlns:p14="http://schemas.microsoft.com/office/powerpoint/2010/main" val="3177470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05A5-5AE3-4F75-B1A0-0FAB68869D48}"/>
              </a:ext>
            </a:extLst>
          </p:cNvPr>
          <p:cNvSpPr>
            <a:spLocks noGrp="1"/>
          </p:cNvSpPr>
          <p:nvPr>
            <p:ph type="title"/>
          </p:nvPr>
        </p:nvSpPr>
        <p:spPr>
          <a:xfrm>
            <a:off x="628650" y="365127"/>
            <a:ext cx="7766320" cy="656278"/>
          </a:xfrm>
        </p:spPr>
        <p:txBody>
          <a:bodyPr>
            <a:normAutofit/>
          </a:bodyPr>
          <a:lstStyle/>
          <a:p>
            <a:r>
              <a:rPr lang="en-US" sz="4000" dirty="0"/>
              <a:t>Sources of data available to you …</a:t>
            </a:r>
          </a:p>
        </p:txBody>
      </p:sp>
      <p:sp>
        <p:nvSpPr>
          <p:cNvPr id="3" name="Content Placeholder 2">
            <a:extLst>
              <a:ext uri="{FF2B5EF4-FFF2-40B4-BE49-F238E27FC236}">
                <a16:creationId xmlns:a16="http://schemas.microsoft.com/office/drawing/2014/main" id="{93FB00CA-2726-48E2-836E-2C073903CF9C}"/>
              </a:ext>
            </a:extLst>
          </p:cNvPr>
          <p:cNvSpPr>
            <a:spLocks noGrp="1"/>
          </p:cNvSpPr>
          <p:nvPr>
            <p:ph idx="1"/>
          </p:nvPr>
        </p:nvSpPr>
        <p:spPr>
          <a:xfrm>
            <a:off x="184826" y="1102229"/>
            <a:ext cx="8715983" cy="4578623"/>
          </a:xfrm>
        </p:spPr>
        <p:txBody>
          <a:bodyPr>
            <a:normAutofit/>
          </a:bodyPr>
          <a:lstStyle/>
          <a:p>
            <a:r>
              <a:rPr lang="en-US" dirty="0"/>
              <a:t>CDC Diabetes: </a:t>
            </a:r>
            <a:r>
              <a:rPr lang="en-US" sz="2000" dirty="0">
                <a:hlinkClick r:id="rId2"/>
              </a:rPr>
              <a:t>https://www.cdc.gov/diabetes/data/index.html/</a:t>
            </a:r>
            <a:endParaRPr lang="en-US" sz="2000" dirty="0"/>
          </a:p>
          <a:p>
            <a:pPr lvl="1"/>
            <a:r>
              <a:rPr lang="en-US" dirty="0"/>
              <a:t>Strengths …</a:t>
            </a:r>
          </a:p>
          <a:p>
            <a:pPr lvl="2"/>
            <a:r>
              <a:rPr lang="en-US" dirty="0"/>
              <a:t>National and NM data specific to prediabetes and diabetes, including tables and maps and many reports.</a:t>
            </a:r>
          </a:p>
          <a:p>
            <a:pPr lvl="2"/>
            <a:r>
              <a:rPr lang="en-US" dirty="0"/>
              <a:t>Focus on prediabetes and diabetes with interpretation</a:t>
            </a:r>
          </a:p>
          <a:p>
            <a:pPr lvl="2"/>
            <a:r>
              <a:rPr lang="en-US" dirty="0"/>
              <a:t>Easy to produce tables and maps</a:t>
            </a:r>
          </a:p>
          <a:p>
            <a:pPr lvl="2"/>
            <a:r>
              <a:rPr lang="en-US" dirty="0"/>
              <a:t>Diabetes State Burden Tool Kit </a:t>
            </a:r>
            <a:r>
              <a:rPr lang="en-US" dirty="0">
                <a:hlinkClick r:id="rId3"/>
              </a:rPr>
              <a:t>https://nccd.cdc.gov/Toolkit/DiabetesBurden</a:t>
            </a:r>
            <a:endParaRPr lang="en-US" dirty="0"/>
          </a:p>
          <a:p>
            <a:pPr marL="914400" lvl="2" indent="0">
              <a:buNone/>
            </a:pPr>
            <a:endParaRPr lang="en-US" sz="800" dirty="0"/>
          </a:p>
          <a:p>
            <a:pPr lvl="1"/>
            <a:r>
              <a:rPr lang="en-US" dirty="0"/>
              <a:t>Weaknesses …</a:t>
            </a:r>
          </a:p>
          <a:p>
            <a:pPr lvl="2"/>
            <a:r>
              <a:rPr lang="en-US" dirty="0"/>
              <a:t>Limited ability to present associations between conditions</a:t>
            </a:r>
          </a:p>
          <a:p>
            <a:pPr lvl="2"/>
            <a:r>
              <a:rPr lang="en-US" dirty="0"/>
              <a:t>Burden Toolkit is a decade behind. </a:t>
            </a:r>
            <a:r>
              <a:rPr lang="en-US" dirty="0">
                <a:sym typeface="Wingdings" panose="05000000000000000000" pitchFamily="2" charset="2"/>
              </a:rPr>
              <a:t></a:t>
            </a:r>
          </a:p>
          <a:p>
            <a:pPr lvl="2"/>
            <a:r>
              <a:rPr lang="en-US" dirty="0">
                <a:sym typeface="Wingdings" panose="05000000000000000000" pitchFamily="2" charset="2"/>
              </a:rPr>
              <a:t>Limited interpretation</a:t>
            </a:r>
            <a:endParaRPr lang="en-US" dirty="0"/>
          </a:p>
        </p:txBody>
      </p:sp>
      <p:sp>
        <p:nvSpPr>
          <p:cNvPr id="4" name="Slide Number Placeholder 3">
            <a:extLst>
              <a:ext uri="{FF2B5EF4-FFF2-40B4-BE49-F238E27FC236}">
                <a16:creationId xmlns:a16="http://schemas.microsoft.com/office/drawing/2014/main" id="{1DAC2058-41F6-4E7F-9663-A92F4CD4179C}"/>
              </a:ext>
            </a:extLst>
          </p:cNvPr>
          <p:cNvSpPr>
            <a:spLocks noGrp="1"/>
          </p:cNvSpPr>
          <p:nvPr>
            <p:ph type="sldNum" sz="quarter" idx="4"/>
          </p:nvPr>
        </p:nvSpPr>
        <p:spPr/>
        <p:txBody>
          <a:bodyPr/>
          <a:lstStyle/>
          <a:p>
            <a:endParaRPr lang="en-US" dirty="0"/>
          </a:p>
        </p:txBody>
      </p:sp>
    </p:spTree>
    <p:extLst>
      <p:ext uri="{BB962C8B-B14F-4D97-AF65-F5344CB8AC3E}">
        <p14:creationId xmlns:p14="http://schemas.microsoft.com/office/powerpoint/2010/main" val="2810666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05A5-5AE3-4F75-B1A0-0FAB68869D48}"/>
              </a:ext>
            </a:extLst>
          </p:cNvPr>
          <p:cNvSpPr>
            <a:spLocks noGrp="1"/>
          </p:cNvSpPr>
          <p:nvPr>
            <p:ph type="title"/>
          </p:nvPr>
        </p:nvSpPr>
        <p:spPr>
          <a:xfrm>
            <a:off x="628650" y="365127"/>
            <a:ext cx="7766320" cy="656278"/>
          </a:xfrm>
        </p:spPr>
        <p:txBody>
          <a:bodyPr>
            <a:normAutofit/>
          </a:bodyPr>
          <a:lstStyle/>
          <a:p>
            <a:r>
              <a:rPr lang="en-US" sz="4000" dirty="0"/>
              <a:t>Sources of data available to you …</a:t>
            </a:r>
          </a:p>
        </p:txBody>
      </p:sp>
      <p:sp>
        <p:nvSpPr>
          <p:cNvPr id="3" name="Content Placeholder 2">
            <a:extLst>
              <a:ext uri="{FF2B5EF4-FFF2-40B4-BE49-F238E27FC236}">
                <a16:creationId xmlns:a16="http://schemas.microsoft.com/office/drawing/2014/main" id="{93FB00CA-2726-48E2-836E-2C073903CF9C}"/>
              </a:ext>
            </a:extLst>
          </p:cNvPr>
          <p:cNvSpPr>
            <a:spLocks noGrp="1"/>
          </p:cNvSpPr>
          <p:nvPr>
            <p:ph idx="1"/>
          </p:nvPr>
        </p:nvSpPr>
        <p:spPr>
          <a:xfrm>
            <a:off x="184826" y="1102229"/>
            <a:ext cx="8715983" cy="4578623"/>
          </a:xfrm>
        </p:spPr>
        <p:txBody>
          <a:bodyPr>
            <a:normAutofit fontScale="92500" lnSpcReduction="20000"/>
          </a:bodyPr>
          <a:lstStyle/>
          <a:p>
            <a:r>
              <a:rPr lang="en-US" dirty="0"/>
              <a:t>CDC GIS Diabetes: </a:t>
            </a:r>
            <a:r>
              <a:rPr lang="en-US" sz="2000" dirty="0">
                <a:hlinkClick r:id="rId2"/>
              </a:rPr>
              <a:t>https://gis.cdc.gov/grasp/diabetes/DiabetesAtlas.html</a:t>
            </a:r>
            <a:endParaRPr lang="en-US" sz="2000" dirty="0"/>
          </a:p>
          <a:p>
            <a:pPr lvl="1"/>
            <a:r>
              <a:rPr lang="en-US" dirty="0"/>
              <a:t>Strengths …</a:t>
            </a:r>
          </a:p>
          <a:p>
            <a:pPr lvl="2"/>
            <a:r>
              <a:rPr lang="en-US" dirty="0"/>
              <a:t>National and NM data specific to diabetes, including tables and maps and many reports.</a:t>
            </a:r>
          </a:p>
          <a:p>
            <a:pPr lvl="2"/>
            <a:r>
              <a:rPr lang="en-US" dirty="0"/>
              <a:t>Focus on diabetes </a:t>
            </a:r>
          </a:p>
          <a:p>
            <a:pPr lvl="2"/>
            <a:r>
              <a:rPr lang="en-US" dirty="0"/>
              <a:t>Easy to produce tables and graphs</a:t>
            </a:r>
          </a:p>
          <a:p>
            <a:pPr lvl="2"/>
            <a:r>
              <a:rPr lang="en-US" dirty="0"/>
              <a:t>Some demographic variables available</a:t>
            </a:r>
          </a:p>
          <a:p>
            <a:pPr lvl="2"/>
            <a:r>
              <a:rPr lang="en-US" dirty="0"/>
              <a:t>National, state, and county levels</a:t>
            </a:r>
          </a:p>
          <a:p>
            <a:pPr lvl="2"/>
            <a:r>
              <a:rPr lang="en-US" dirty="0"/>
              <a:t>Up through 2020 or 2021 … depending</a:t>
            </a:r>
          </a:p>
          <a:p>
            <a:pPr lvl="2"/>
            <a:r>
              <a:rPr lang="en-US" dirty="0"/>
              <a:t>Age-adjusted and crude rates available</a:t>
            </a:r>
          </a:p>
          <a:p>
            <a:pPr lvl="2"/>
            <a:r>
              <a:rPr lang="en-US" dirty="0"/>
              <a:t>Social Determinants of Health by Diabetes!</a:t>
            </a:r>
          </a:p>
          <a:p>
            <a:pPr marL="914400" lvl="2" indent="0">
              <a:buNone/>
            </a:pPr>
            <a:endParaRPr lang="en-US" sz="800" dirty="0"/>
          </a:p>
          <a:p>
            <a:pPr lvl="1"/>
            <a:r>
              <a:rPr lang="en-US" dirty="0"/>
              <a:t>Weaknesses …</a:t>
            </a:r>
          </a:p>
          <a:p>
            <a:pPr lvl="2"/>
            <a:r>
              <a:rPr lang="en-US" dirty="0"/>
              <a:t>Limited conditions, limited demographics</a:t>
            </a:r>
          </a:p>
          <a:p>
            <a:pPr lvl="2"/>
            <a:r>
              <a:rPr lang="en-US" dirty="0"/>
              <a:t>No estimates for AIAN, essential for New Mexico</a:t>
            </a:r>
          </a:p>
          <a:p>
            <a:pPr lvl="2"/>
            <a:r>
              <a:rPr lang="en-US" dirty="0"/>
              <a:t>Limited interpretation</a:t>
            </a:r>
          </a:p>
          <a:p>
            <a:pPr lvl="2"/>
            <a:endParaRPr lang="en-US" dirty="0"/>
          </a:p>
        </p:txBody>
      </p:sp>
      <p:sp>
        <p:nvSpPr>
          <p:cNvPr id="4" name="Slide Number Placeholder 3">
            <a:extLst>
              <a:ext uri="{FF2B5EF4-FFF2-40B4-BE49-F238E27FC236}">
                <a16:creationId xmlns:a16="http://schemas.microsoft.com/office/drawing/2014/main" id="{1DAC2058-41F6-4E7F-9663-A92F4CD4179C}"/>
              </a:ext>
            </a:extLst>
          </p:cNvPr>
          <p:cNvSpPr>
            <a:spLocks noGrp="1"/>
          </p:cNvSpPr>
          <p:nvPr>
            <p:ph type="sldNum" sz="quarter" idx="4"/>
          </p:nvPr>
        </p:nvSpPr>
        <p:spPr/>
        <p:txBody>
          <a:bodyPr/>
          <a:lstStyle/>
          <a:p>
            <a:endParaRPr lang="en-US" dirty="0"/>
          </a:p>
        </p:txBody>
      </p:sp>
    </p:spTree>
    <p:extLst>
      <p:ext uri="{BB962C8B-B14F-4D97-AF65-F5344CB8AC3E}">
        <p14:creationId xmlns:p14="http://schemas.microsoft.com/office/powerpoint/2010/main" val="3003209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05A5-5AE3-4F75-B1A0-0FAB68869D48}"/>
              </a:ext>
            </a:extLst>
          </p:cNvPr>
          <p:cNvSpPr>
            <a:spLocks noGrp="1"/>
          </p:cNvSpPr>
          <p:nvPr>
            <p:ph type="title"/>
          </p:nvPr>
        </p:nvSpPr>
        <p:spPr>
          <a:xfrm>
            <a:off x="628650" y="365127"/>
            <a:ext cx="7766320" cy="656278"/>
          </a:xfrm>
        </p:spPr>
        <p:txBody>
          <a:bodyPr>
            <a:normAutofit/>
          </a:bodyPr>
          <a:lstStyle/>
          <a:p>
            <a:r>
              <a:rPr lang="en-US" sz="4000" dirty="0"/>
              <a:t>Sources of data available to you …</a:t>
            </a:r>
          </a:p>
        </p:txBody>
      </p:sp>
      <p:sp>
        <p:nvSpPr>
          <p:cNvPr id="3" name="Content Placeholder 2">
            <a:extLst>
              <a:ext uri="{FF2B5EF4-FFF2-40B4-BE49-F238E27FC236}">
                <a16:creationId xmlns:a16="http://schemas.microsoft.com/office/drawing/2014/main" id="{93FB00CA-2726-48E2-836E-2C073903CF9C}"/>
              </a:ext>
            </a:extLst>
          </p:cNvPr>
          <p:cNvSpPr>
            <a:spLocks noGrp="1"/>
          </p:cNvSpPr>
          <p:nvPr>
            <p:ph idx="1"/>
          </p:nvPr>
        </p:nvSpPr>
        <p:spPr>
          <a:xfrm>
            <a:off x="184826" y="1102229"/>
            <a:ext cx="8715983" cy="4578623"/>
          </a:xfrm>
        </p:spPr>
        <p:txBody>
          <a:bodyPr>
            <a:normAutofit/>
          </a:bodyPr>
          <a:lstStyle/>
          <a:p>
            <a:r>
              <a:rPr lang="en-US" dirty="0"/>
              <a:t>Community Commons: </a:t>
            </a:r>
            <a:r>
              <a:rPr lang="en-US" sz="2000" dirty="0">
                <a:hlinkClick r:id="rId2"/>
              </a:rPr>
              <a:t>https://www.communitycommons.org/collections/Maps-and-Data</a:t>
            </a:r>
            <a:endParaRPr lang="en-US" sz="2000" dirty="0"/>
          </a:p>
          <a:p>
            <a:pPr lvl="1"/>
            <a:r>
              <a:rPr lang="en-US" dirty="0"/>
              <a:t>Strengths …</a:t>
            </a:r>
          </a:p>
          <a:p>
            <a:pPr lvl="2"/>
            <a:r>
              <a:rPr lang="en-US" dirty="0"/>
              <a:t>Many mapping options across many socio-economic variables</a:t>
            </a:r>
          </a:p>
          <a:p>
            <a:pPr marL="914400" lvl="2" indent="0">
              <a:buNone/>
            </a:pPr>
            <a:endParaRPr lang="en-US" sz="800" dirty="0"/>
          </a:p>
          <a:p>
            <a:pPr lvl="1"/>
            <a:r>
              <a:rPr lang="en-US" dirty="0"/>
              <a:t>Weaknesses …</a:t>
            </a:r>
          </a:p>
          <a:p>
            <a:pPr lvl="2"/>
            <a:endParaRPr lang="en-US" dirty="0"/>
          </a:p>
          <a:p>
            <a:pPr lvl="2"/>
            <a:endParaRPr lang="en-US" dirty="0"/>
          </a:p>
        </p:txBody>
      </p:sp>
      <p:sp>
        <p:nvSpPr>
          <p:cNvPr id="4" name="Slide Number Placeholder 3">
            <a:extLst>
              <a:ext uri="{FF2B5EF4-FFF2-40B4-BE49-F238E27FC236}">
                <a16:creationId xmlns:a16="http://schemas.microsoft.com/office/drawing/2014/main" id="{1DAC2058-41F6-4E7F-9663-A92F4CD4179C}"/>
              </a:ext>
            </a:extLst>
          </p:cNvPr>
          <p:cNvSpPr>
            <a:spLocks noGrp="1"/>
          </p:cNvSpPr>
          <p:nvPr>
            <p:ph type="sldNum" sz="quarter" idx="4"/>
          </p:nvPr>
        </p:nvSpPr>
        <p:spPr/>
        <p:txBody>
          <a:bodyPr/>
          <a:lstStyle/>
          <a:p>
            <a:endParaRPr lang="en-US" dirty="0"/>
          </a:p>
        </p:txBody>
      </p:sp>
    </p:spTree>
    <p:extLst>
      <p:ext uri="{BB962C8B-B14F-4D97-AF65-F5344CB8AC3E}">
        <p14:creationId xmlns:p14="http://schemas.microsoft.com/office/powerpoint/2010/main" val="136494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B9F30D-350D-46C6-8577-2702A4C7249E}"/>
              </a:ext>
            </a:extLst>
          </p:cNvPr>
          <p:cNvSpPr>
            <a:spLocks noGrp="1"/>
          </p:cNvSpPr>
          <p:nvPr>
            <p:ph type="ctrTitle"/>
          </p:nvPr>
        </p:nvSpPr>
        <p:spPr>
          <a:xfrm>
            <a:off x="685800" y="1772069"/>
            <a:ext cx="7772400" cy="1655762"/>
          </a:xfrm>
        </p:spPr>
        <p:txBody>
          <a:bodyPr>
            <a:normAutofit/>
          </a:bodyPr>
          <a:lstStyle/>
          <a:p>
            <a:r>
              <a:rPr lang="en-US" sz="3600" dirty="0"/>
              <a:t>Measuring Program Performance using NMDOH Referral System Data</a:t>
            </a:r>
          </a:p>
        </p:txBody>
      </p:sp>
      <p:sp>
        <p:nvSpPr>
          <p:cNvPr id="8" name="Subtitle 7">
            <a:extLst>
              <a:ext uri="{FF2B5EF4-FFF2-40B4-BE49-F238E27FC236}">
                <a16:creationId xmlns:a16="http://schemas.microsoft.com/office/drawing/2014/main" id="{8EE65E64-FD09-44D9-89B5-4EA96E5BE230}"/>
              </a:ext>
            </a:extLst>
          </p:cNvPr>
          <p:cNvSpPr>
            <a:spLocks noGrp="1"/>
          </p:cNvSpPr>
          <p:nvPr>
            <p:ph type="subTitle" idx="1"/>
          </p:nvPr>
        </p:nvSpPr>
        <p:spPr/>
        <p:txBody>
          <a:bodyPr/>
          <a:lstStyle/>
          <a:p>
            <a:r>
              <a:rPr lang="en-US" dirty="0"/>
              <a:t>Dorine Conley</a:t>
            </a:r>
          </a:p>
          <a:p>
            <a:r>
              <a:rPr lang="en-US" dirty="0"/>
              <a:t>Diabetes Prevention Coordinator</a:t>
            </a:r>
          </a:p>
          <a:p>
            <a:r>
              <a:rPr lang="en-US" dirty="0"/>
              <a:t>New Mexico Department of Health</a:t>
            </a:r>
          </a:p>
        </p:txBody>
      </p:sp>
    </p:spTree>
    <p:extLst>
      <p:ext uri="{BB962C8B-B14F-4D97-AF65-F5344CB8AC3E}">
        <p14:creationId xmlns:p14="http://schemas.microsoft.com/office/powerpoint/2010/main" val="2807423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DF4B0-E643-487C-B7DF-62E271DBE0AC}"/>
              </a:ext>
            </a:extLst>
          </p:cNvPr>
          <p:cNvSpPr>
            <a:spLocks noGrp="1"/>
          </p:cNvSpPr>
          <p:nvPr>
            <p:ph type="title"/>
          </p:nvPr>
        </p:nvSpPr>
        <p:spPr/>
        <p:txBody>
          <a:bodyPr>
            <a:normAutofit/>
          </a:bodyPr>
          <a:lstStyle/>
          <a:p>
            <a:r>
              <a:rPr lang="en-US" sz="2800" dirty="0"/>
              <a:t>NMDOH Referral, Data and Marketing System</a:t>
            </a:r>
          </a:p>
        </p:txBody>
      </p:sp>
      <p:pic>
        <p:nvPicPr>
          <p:cNvPr id="7" name="Picture Placeholder 6" descr="Logo, company name&#10;&#10;Description automatically generated">
            <a:extLst>
              <a:ext uri="{FF2B5EF4-FFF2-40B4-BE49-F238E27FC236}">
                <a16:creationId xmlns:a16="http://schemas.microsoft.com/office/drawing/2014/main" id="{F540D674-01D3-4514-96BB-9588E3165897}"/>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2508" r="2508"/>
          <a:stretch>
            <a:fillRect/>
          </a:stretch>
        </p:blipFill>
        <p:spPr>
          <a:xfrm>
            <a:off x="3887390" y="777232"/>
            <a:ext cx="1997621" cy="2103120"/>
          </a:xfrm>
        </p:spPr>
      </p:pic>
      <p:sp>
        <p:nvSpPr>
          <p:cNvPr id="4" name="Text Placeholder 3">
            <a:extLst>
              <a:ext uri="{FF2B5EF4-FFF2-40B4-BE49-F238E27FC236}">
                <a16:creationId xmlns:a16="http://schemas.microsoft.com/office/drawing/2014/main" id="{812DE02D-2F26-46FD-BB79-17712782A104}"/>
              </a:ext>
            </a:extLst>
          </p:cNvPr>
          <p:cNvSpPr>
            <a:spLocks noGrp="1"/>
          </p:cNvSpPr>
          <p:nvPr>
            <p:ph type="body" sz="half" idx="2"/>
          </p:nvPr>
        </p:nvSpPr>
        <p:spPr/>
        <p:txBody>
          <a:bodyPr>
            <a:normAutofit/>
          </a:bodyPr>
          <a:lstStyle/>
          <a:p>
            <a:r>
              <a:rPr lang="en-US" sz="2000" dirty="0"/>
              <a:t>The NMDOH Referral, Marketing and Data System for evidence-based programs consists of:</a:t>
            </a:r>
          </a:p>
          <a:p>
            <a:pPr marL="285750" indent="-285750">
              <a:buFont typeface="Wingdings" panose="05000000000000000000" pitchFamily="2" charset="2"/>
              <a:buChar char="Ø"/>
            </a:pPr>
            <a:r>
              <a:rPr lang="en-US" sz="2000" dirty="0"/>
              <a:t>Paths to Health New Mexico: Tools for Healthier Living</a:t>
            </a:r>
          </a:p>
          <a:p>
            <a:pPr marL="285750" indent="-285750">
              <a:buFont typeface="Wingdings" panose="05000000000000000000" pitchFamily="2" charset="2"/>
              <a:buChar char="Ø"/>
            </a:pPr>
            <a:r>
              <a:rPr lang="en-US" sz="2000" dirty="0"/>
              <a:t>Workshop Wizard</a:t>
            </a:r>
          </a:p>
          <a:p>
            <a:pPr marL="285750" indent="-285750">
              <a:buFont typeface="Wingdings" panose="05000000000000000000" pitchFamily="2" charset="2"/>
              <a:buChar char="Ø"/>
            </a:pPr>
            <a:r>
              <a:rPr lang="en-US" sz="2000" dirty="0"/>
              <a:t>Wellness Referral Center</a:t>
            </a:r>
          </a:p>
        </p:txBody>
      </p:sp>
      <p:sp>
        <p:nvSpPr>
          <p:cNvPr id="5" name="Slide Number Placeholder 4">
            <a:extLst>
              <a:ext uri="{FF2B5EF4-FFF2-40B4-BE49-F238E27FC236}">
                <a16:creationId xmlns:a16="http://schemas.microsoft.com/office/drawing/2014/main" id="{62EE5FCF-DCA7-481F-ADD4-7F48D08A8CF9}"/>
              </a:ext>
            </a:extLst>
          </p:cNvPr>
          <p:cNvSpPr>
            <a:spLocks noGrp="1"/>
          </p:cNvSpPr>
          <p:nvPr>
            <p:ph type="sldNum" sz="quarter" idx="4"/>
          </p:nvPr>
        </p:nvSpPr>
        <p:spPr/>
        <p:txBody>
          <a:bodyPr/>
          <a:lstStyle/>
          <a:p>
            <a:endParaRPr lang="en-US" dirty="0"/>
          </a:p>
        </p:txBody>
      </p:sp>
      <p:pic>
        <p:nvPicPr>
          <p:cNvPr id="9" name="Picture 8" descr="Logo, company name&#10;&#10;Description automatically generated">
            <a:extLst>
              <a:ext uri="{FF2B5EF4-FFF2-40B4-BE49-F238E27FC236}">
                <a16:creationId xmlns:a16="http://schemas.microsoft.com/office/drawing/2014/main" id="{3822D452-6954-4978-A9B6-84B5322720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3382" y="777232"/>
            <a:ext cx="2103120" cy="2103120"/>
          </a:xfrm>
          <a:prstGeom prst="rect">
            <a:avLst/>
          </a:prstGeom>
        </p:spPr>
      </p:pic>
      <p:pic>
        <p:nvPicPr>
          <p:cNvPr id="1026" name="Picture 2">
            <a:extLst>
              <a:ext uri="{FF2B5EF4-FFF2-40B4-BE49-F238E27FC236}">
                <a16:creationId xmlns:a16="http://schemas.microsoft.com/office/drawing/2014/main" id="{459A8676-6032-4A08-BB09-70852AC7AB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806436"/>
            <a:ext cx="27305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651306A0-7259-471E-8ED9-02BE8DAD3AD9}"/>
              </a:ext>
            </a:extLst>
          </p:cNvPr>
          <p:cNvPicPr>
            <a:picLocks noChangeAspect="1"/>
          </p:cNvPicPr>
          <p:nvPr/>
        </p:nvPicPr>
        <p:blipFill>
          <a:blip r:embed="rId6"/>
          <a:stretch>
            <a:fillRect/>
          </a:stretch>
        </p:blipFill>
        <p:spPr>
          <a:xfrm>
            <a:off x="4572000" y="3977649"/>
            <a:ext cx="3058483" cy="1463040"/>
          </a:xfrm>
          <a:prstGeom prst="rect">
            <a:avLst/>
          </a:prstGeom>
        </p:spPr>
      </p:pic>
    </p:spTree>
    <p:extLst>
      <p:ext uri="{BB962C8B-B14F-4D97-AF65-F5344CB8AC3E}">
        <p14:creationId xmlns:p14="http://schemas.microsoft.com/office/powerpoint/2010/main" val="1367468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96F85-7320-4B23-829D-B820C5DBF89B}"/>
              </a:ext>
            </a:extLst>
          </p:cNvPr>
          <p:cNvSpPr>
            <a:spLocks noGrp="1"/>
          </p:cNvSpPr>
          <p:nvPr>
            <p:ph type="title"/>
          </p:nvPr>
        </p:nvSpPr>
        <p:spPr>
          <a:xfrm>
            <a:off x="628650" y="365126"/>
            <a:ext cx="7886700" cy="1391485"/>
          </a:xfrm>
        </p:spPr>
        <p:txBody>
          <a:bodyPr>
            <a:normAutofit/>
          </a:bodyPr>
          <a:lstStyle/>
          <a:p>
            <a:r>
              <a:rPr lang="en-US" sz="3600" dirty="0"/>
              <a:t>Building a Referral, Data and Marketing System</a:t>
            </a:r>
          </a:p>
        </p:txBody>
      </p:sp>
      <p:sp>
        <p:nvSpPr>
          <p:cNvPr id="3" name="Content Placeholder 2">
            <a:extLst>
              <a:ext uri="{FF2B5EF4-FFF2-40B4-BE49-F238E27FC236}">
                <a16:creationId xmlns:a16="http://schemas.microsoft.com/office/drawing/2014/main" id="{1208914F-25A2-4EEB-8556-2C8887037EE6}"/>
              </a:ext>
            </a:extLst>
          </p:cNvPr>
          <p:cNvSpPr>
            <a:spLocks noGrp="1"/>
          </p:cNvSpPr>
          <p:nvPr>
            <p:ph idx="1"/>
          </p:nvPr>
        </p:nvSpPr>
        <p:spPr>
          <a:xfrm>
            <a:off x="628650" y="1888957"/>
            <a:ext cx="7886700" cy="4011279"/>
          </a:xfrm>
        </p:spPr>
        <p:txBody>
          <a:bodyPr>
            <a:normAutofit/>
          </a:bodyPr>
          <a:lstStyle/>
          <a:p>
            <a:pPr>
              <a:buFont typeface="Wingdings" panose="05000000000000000000" pitchFamily="2" charset="2"/>
              <a:buChar char="Ø"/>
            </a:pPr>
            <a:r>
              <a:rPr lang="en-US" sz="2400" dirty="0"/>
              <a:t>Paths to Health NM: Tools for Healthier Living launched in 2018</a:t>
            </a:r>
          </a:p>
          <a:p>
            <a:pPr lvl="1">
              <a:buFont typeface="Wingdings" panose="05000000000000000000" pitchFamily="2" charset="2"/>
              <a:buChar char="Ø"/>
            </a:pPr>
            <a:r>
              <a:rPr lang="en-US" dirty="0"/>
              <a:t>Result of formative research in 2016</a:t>
            </a:r>
          </a:p>
          <a:p>
            <a:pPr lvl="1">
              <a:buFont typeface="Wingdings" panose="05000000000000000000" pitchFamily="2" charset="2"/>
              <a:buChar char="Ø"/>
            </a:pPr>
            <a:r>
              <a:rPr lang="en-US" dirty="0"/>
              <a:t>Focus group testing and brand development in 2017</a:t>
            </a:r>
          </a:p>
          <a:p>
            <a:pPr lvl="1">
              <a:buFont typeface="Wingdings" panose="05000000000000000000" pitchFamily="2" charset="2"/>
              <a:buChar char="Ø"/>
            </a:pPr>
            <a:r>
              <a:rPr lang="en-US" dirty="0"/>
              <a:t>Website goes live and brand launches in 2018</a:t>
            </a:r>
          </a:p>
          <a:p>
            <a:pPr>
              <a:buFont typeface="Wingdings" panose="05000000000000000000" pitchFamily="2" charset="2"/>
              <a:buChar char="Ø"/>
            </a:pPr>
            <a:r>
              <a:rPr lang="en-US" sz="2400" dirty="0"/>
              <a:t>Approximately 130 organizations engaged with Paths to Health NM and Workshop Wizard</a:t>
            </a:r>
          </a:p>
          <a:p>
            <a:pPr>
              <a:buFont typeface="Wingdings" panose="05000000000000000000" pitchFamily="2" charset="2"/>
              <a:buChar char="Ø"/>
            </a:pPr>
            <a:r>
              <a:rPr lang="en-US" sz="2400" dirty="0"/>
              <a:t>32 health systems sending direct referrals through fax and EHRs; in FY23, the Health Information Exchange will begin sending referrals </a:t>
            </a:r>
          </a:p>
          <a:p>
            <a:pPr>
              <a:buFont typeface="Wingdings" panose="05000000000000000000" pitchFamily="2" charset="2"/>
              <a:buChar char="Ø"/>
            </a:pPr>
            <a:endParaRPr lang="en-US" dirty="0"/>
          </a:p>
        </p:txBody>
      </p:sp>
      <p:sp>
        <p:nvSpPr>
          <p:cNvPr id="4" name="Slide Number Placeholder 3">
            <a:extLst>
              <a:ext uri="{FF2B5EF4-FFF2-40B4-BE49-F238E27FC236}">
                <a16:creationId xmlns:a16="http://schemas.microsoft.com/office/drawing/2014/main" id="{0E775860-D90E-4A37-A9A8-44033D18BBAA}"/>
              </a:ext>
            </a:extLst>
          </p:cNvPr>
          <p:cNvSpPr>
            <a:spLocks noGrp="1"/>
          </p:cNvSpPr>
          <p:nvPr>
            <p:ph type="sldNum" sz="quarter" idx="4"/>
          </p:nvPr>
        </p:nvSpPr>
        <p:spPr/>
        <p:txBody>
          <a:bodyPr/>
          <a:lstStyle/>
          <a:p>
            <a:endParaRPr lang="en-US" dirty="0"/>
          </a:p>
        </p:txBody>
      </p:sp>
    </p:spTree>
    <p:extLst>
      <p:ext uri="{BB962C8B-B14F-4D97-AF65-F5344CB8AC3E}">
        <p14:creationId xmlns:p14="http://schemas.microsoft.com/office/powerpoint/2010/main" val="1027288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ED7F0-810F-40CD-9CA2-DA9A21686F83}"/>
              </a:ext>
            </a:extLst>
          </p:cNvPr>
          <p:cNvSpPr>
            <a:spLocks noGrp="1"/>
          </p:cNvSpPr>
          <p:nvPr>
            <p:ph type="title"/>
          </p:nvPr>
        </p:nvSpPr>
        <p:spPr>
          <a:xfrm>
            <a:off x="628650" y="365126"/>
            <a:ext cx="7420476" cy="1090695"/>
          </a:xfrm>
        </p:spPr>
        <p:txBody>
          <a:bodyPr>
            <a:normAutofit/>
          </a:bodyPr>
          <a:lstStyle/>
          <a:p>
            <a:r>
              <a:rPr lang="en-US" sz="3600" dirty="0"/>
              <a:t>Since launching Paths to Health NM in 2018:</a:t>
            </a:r>
          </a:p>
        </p:txBody>
      </p:sp>
      <p:sp>
        <p:nvSpPr>
          <p:cNvPr id="3" name="Content Placeholder 2">
            <a:extLst>
              <a:ext uri="{FF2B5EF4-FFF2-40B4-BE49-F238E27FC236}">
                <a16:creationId xmlns:a16="http://schemas.microsoft.com/office/drawing/2014/main" id="{B33208BC-A08E-4DFF-8218-E94182CB9A7B}"/>
              </a:ext>
            </a:extLst>
          </p:cNvPr>
          <p:cNvSpPr>
            <a:spLocks noGrp="1"/>
          </p:cNvSpPr>
          <p:nvPr>
            <p:ph idx="1"/>
          </p:nvPr>
        </p:nvSpPr>
        <p:spPr>
          <a:xfrm>
            <a:off x="628650" y="1780673"/>
            <a:ext cx="7886700" cy="4396289"/>
          </a:xfrm>
        </p:spPr>
        <p:txBody>
          <a:bodyPr>
            <a:normAutofit/>
          </a:bodyPr>
          <a:lstStyle/>
          <a:p>
            <a:pPr marL="0" indent="0">
              <a:buNone/>
            </a:pPr>
            <a:r>
              <a:rPr lang="en-US" sz="2400" dirty="0"/>
              <a:t>The NMDOH Diabetes Prevention and Control Program supported:</a:t>
            </a:r>
          </a:p>
          <a:p>
            <a:pPr>
              <a:buFont typeface="Wingdings" panose="05000000000000000000" pitchFamily="2" charset="2"/>
              <a:buChar char="Ø"/>
            </a:pPr>
            <a:r>
              <a:rPr lang="en-US" sz="2400" dirty="0"/>
              <a:t>439 evidence-based workshops serving:</a:t>
            </a:r>
          </a:p>
          <a:p>
            <a:pPr lvl="1">
              <a:buFont typeface="Wingdings" panose="05000000000000000000" pitchFamily="2" charset="2"/>
              <a:buChar char="Ø"/>
            </a:pPr>
            <a:r>
              <a:rPr lang="en-US" dirty="0"/>
              <a:t>3,821 participants</a:t>
            </a:r>
          </a:p>
          <a:p>
            <a:pPr lvl="1">
              <a:buFont typeface="Wingdings" panose="05000000000000000000" pitchFamily="2" charset="2"/>
              <a:buChar char="Ø"/>
            </a:pPr>
            <a:r>
              <a:rPr lang="en-US" dirty="0"/>
              <a:t>326 caregivers</a:t>
            </a:r>
          </a:p>
          <a:p>
            <a:pPr>
              <a:buFont typeface="Wingdings" panose="05000000000000000000" pitchFamily="2" charset="2"/>
              <a:buChar char="Ø"/>
            </a:pPr>
            <a:r>
              <a:rPr lang="en-US" sz="2400" dirty="0"/>
              <a:t>64 leader trainings</a:t>
            </a:r>
          </a:p>
          <a:p>
            <a:pPr>
              <a:buFont typeface="Wingdings" panose="05000000000000000000" pitchFamily="2" charset="2"/>
              <a:buChar char="Ø"/>
            </a:pPr>
            <a:r>
              <a:rPr lang="en-US" sz="2400" dirty="0"/>
              <a:t>12 evidence-based curriculum, most offered in English and Spanish</a:t>
            </a:r>
          </a:p>
          <a:p>
            <a:pPr>
              <a:buFont typeface="Wingdings" panose="05000000000000000000" pitchFamily="2" charset="2"/>
              <a:buChar char="Ø"/>
            </a:pPr>
            <a:r>
              <a:rPr lang="en-US" sz="2400" dirty="0"/>
              <a:t>Call Center support for 2,035 workshop referrals</a:t>
            </a:r>
          </a:p>
        </p:txBody>
      </p:sp>
      <p:sp>
        <p:nvSpPr>
          <p:cNvPr id="4" name="Slide Number Placeholder 3">
            <a:extLst>
              <a:ext uri="{FF2B5EF4-FFF2-40B4-BE49-F238E27FC236}">
                <a16:creationId xmlns:a16="http://schemas.microsoft.com/office/drawing/2014/main" id="{5C61DF5B-4970-40EB-A788-BD11BABDD9E9}"/>
              </a:ext>
            </a:extLst>
          </p:cNvPr>
          <p:cNvSpPr>
            <a:spLocks noGrp="1"/>
          </p:cNvSpPr>
          <p:nvPr>
            <p:ph type="sldNum" sz="quarter" idx="4"/>
          </p:nvPr>
        </p:nvSpPr>
        <p:spPr/>
        <p:txBody>
          <a:bodyPr/>
          <a:lstStyle/>
          <a:p>
            <a:endParaRPr lang="en-US" dirty="0"/>
          </a:p>
        </p:txBody>
      </p:sp>
    </p:spTree>
    <p:extLst>
      <p:ext uri="{BB962C8B-B14F-4D97-AF65-F5344CB8AC3E}">
        <p14:creationId xmlns:p14="http://schemas.microsoft.com/office/powerpoint/2010/main" val="1283907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5ED6BA-57A8-41CA-A75F-5D3E70A90253}"/>
              </a:ext>
            </a:extLst>
          </p:cNvPr>
          <p:cNvSpPr>
            <a:spLocks noGrp="1"/>
          </p:cNvSpPr>
          <p:nvPr>
            <p:ph type="title"/>
          </p:nvPr>
        </p:nvSpPr>
        <p:spPr/>
        <p:txBody>
          <a:bodyPr>
            <a:normAutofit/>
          </a:bodyPr>
          <a:lstStyle/>
          <a:p>
            <a:r>
              <a:rPr lang="en-US" sz="3600" dirty="0"/>
              <a:t>Measuring progress to reach priority populations</a:t>
            </a:r>
          </a:p>
        </p:txBody>
      </p:sp>
      <p:sp>
        <p:nvSpPr>
          <p:cNvPr id="4" name="Content Placeholder 3">
            <a:extLst>
              <a:ext uri="{FF2B5EF4-FFF2-40B4-BE49-F238E27FC236}">
                <a16:creationId xmlns:a16="http://schemas.microsoft.com/office/drawing/2014/main" id="{C8EB219D-DEAF-4CBF-B906-7BC925C49B73}"/>
              </a:ext>
            </a:extLst>
          </p:cNvPr>
          <p:cNvSpPr>
            <a:spLocks noGrp="1"/>
          </p:cNvSpPr>
          <p:nvPr>
            <p:ph idx="1"/>
          </p:nvPr>
        </p:nvSpPr>
        <p:spPr/>
        <p:txBody>
          <a:bodyPr>
            <a:normAutofit/>
          </a:bodyPr>
          <a:lstStyle/>
          <a:p>
            <a:pPr marL="0" indent="0">
              <a:buNone/>
            </a:pPr>
            <a:r>
              <a:rPr lang="en-US" dirty="0"/>
              <a:t>From 9-1-18 to 9-1-22, Paths to Health NM programs served:</a:t>
            </a:r>
          </a:p>
          <a:p>
            <a:r>
              <a:rPr lang="en-US" dirty="0"/>
              <a:t>81% of workshop participants identifying as female</a:t>
            </a:r>
          </a:p>
          <a:p>
            <a:r>
              <a:rPr lang="en-US" dirty="0"/>
              <a:t>86% identifying as white/Caucasian</a:t>
            </a:r>
          </a:p>
          <a:p>
            <a:r>
              <a:rPr lang="en-US" dirty="0"/>
              <a:t>59% living in Bernalillo County</a:t>
            </a:r>
          </a:p>
          <a:p>
            <a:pPr marL="0" indent="0">
              <a:buNone/>
            </a:pPr>
            <a:endParaRPr lang="en-US" dirty="0"/>
          </a:p>
          <a:p>
            <a:pPr marL="0" indent="0">
              <a:buNone/>
            </a:pPr>
            <a:r>
              <a:rPr lang="en-US" dirty="0"/>
              <a:t>What do these numbers tell us?</a:t>
            </a:r>
          </a:p>
        </p:txBody>
      </p:sp>
      <p:sp>
        <p:nvSpPr>
          <p:cNvPr id="2" name="Slide Number Placeholder 1">
            <a:extLst>
              <a:ext uri="{FF2B5EF4-FFF2-40B4-BE49-F238E27FC236}">
                <a16:creationId xmlns:a16="http://schemas.microsoft.com/office/drawing/2014/main" id="{9EEB1BD1-14E6-48AE-8AF0-687246AB6AB8}"/>
              </a:ext>
            </a:extLst>
          </p:cNvPr>
          <p:cNvSpPr>
            <a:spLocks noGrp="1"/>
          </p:cNvSpPr>
          <p:nvPr>
            <p:ph type="sldNum" sz="quarter" idx="4"/>
          </p:nvPr>
        </p:nvSpPr>
        <p:spPr/>
        <p:txBody>
          <a:bodyPr/>
          <a:lstStyle/>
          <a:p>
            <a:endParaRPr lang="en-US" dirty="0"/>
          </a:p>
        </p:txBody>
      </p:sp>
    </p:spTree>
    <p:extLst>
      <p:ext uri="{BB962C8B-B14F-4D97-AF65-F5344CB8AC3E}">
        <p14:creationId xmlns:p14="http://schemas.microsoft.com/office/powerpoint/2010/main" val="419060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55197-3054-4E46-8349-3325F55429A7}"/>
              </a:ext>
            </a:extLst>
          </p:cNvPr>
          <p:cNvSpPr>
            <a:spLocks noGrp="1"/>
          </p:cNvSpPr>
          <p:nvPr>
            <p:ph type="title"/>
          </p:nvPr>
        </p:nvSpPr>
        <p:spPr/>
        <p:txBody>
          <a:bodyPr>
            <a:noAutofit/>
          </a:bodyPr>
          <a:lstStyle/>
          <a:p>
            <a:r>
              <a:rPr lang="en-US" sz="3600" dirty="0"/>
              <a:t>Looking Ahead – Expanding Referral System Capacity</a:t>
            </a:r>
          </a:p>
        </p:txBody>
      </p:sp>
      <p:sp>
        <p:nvSpPr>
          <p:cNvPr id="3" name="Content Placeholder 2">
            <a:extLst>
              <a:ext uri="{FF2B5EF4-FFF2-40B4-BE49-F238E27FC236}">
                <a16:creationId xmlns:a16="http://schemas.microsoft.com/office/drawing/2014/main" id="{9AA113EA-D5C8-48F6-AA0A-7842C4B25B33}"/>
              </a:ext>
            </a:extLst>
          </p:cNvPr>
          <p:cNvSpPr>
            <a:spLocks noGrp="1"/>
          </p:cNvSpPr>
          <p:nvPr>
            <p:ph idx="1"/>
          </p:nvPr>
        </p:nvSpPr>
        <p:spPr>
          <a:xfrm>
            <a:off x="628650" y="1690689"/>
            <a:ext cx="7886700" cy="4252911"/>
          </a:xfrm>
        </p:spPr>
        <p:txBody>
          <a:bodyPr>
            <a:normAutofit lnSpcReduction="10000"/>
          </a:bodyPr>
          <a:lstStyle/>
          <a:p>
            <a:r>
              <a:rPr lang="en-US" dirty="0"/>
              <a:t>Increase program delivery capacity</a:t>
            </a:r>
          </a:p>
          <a:p>
            <a:pPr lvl="1"/>
            <a:r>
              <a:rPr lang="en-US" dirty="0"/>
              <a:t>Engage new partners with Paths to Health NM</a:t>
            </a:r>
          </a:p>
          <a:p>
            <a:pPr lvl="1"/>
            <a:r>
              <a:rPr lang="en-US" dirty="0"/>
              <a:t>Implement more programs</a:t>
            </a:r>
          </a:p>
          <a:p>
            <a:pPr lvl="1"/>
            <a:r>
              <a:rPr lang="en-US" dirty="0"/>
              <a:t>Promote Paths to Health NM programs to new audiences</a:t>
            </a:r>
          </a:p>
          <a:p>
            <a:pPr lvl="1"/>
            <a:endParaRPr lang="en-US" dirty="0"/>
          </a:p>
          <a:p>
            <a:r>
              <a:rPr lang="en-US" dirty="0"/>
              <a:t>Increase evaluation capacity</a:t>
            </a:r>
          </a:p>
          <a:p>
            <a:pPr lvl="1"/>
            <a:r>
              <a:rPr lang="en-US" dirty="0"/>
              <a:t>Enter more workshops into Workshop Wizard</a:t>
            </a:r>
          </a:p>
          <a:p>
            <a:pPr lvl="1"/>
            <a:r>
              <a:rPr lang="en-US" dirty="0"/>
              <a:t>Train more coordinators/lifestyle coaches</a:t>
            </a:r>
          </a:p>
          <a:p>
            <a:pPr lvl="1"/>
            <a:r>
              <a:rPr lang="en-US" dirty="0"/>
              <a:t>Support more organizations to be CDC-recognized</a:t>
            </a:r>
          </a:p>
          <a:p>
            <a:pPr lvl="1"/>
            <a:r>
              <a:rPr lang="en-US" dirty="0"/>
              <a:t>Capture social determinants of health data</a:t>
            </a:r>
          </a:p>
        </p:txBody>
      </p:sp>
      <p:sp>
        <p:nvSpPr>
          <p:cNvPr id="4" name="Slide Number Placeholder 3">
            <a:extLst>
              <a:ext uri="{FF2B5EF4-FFF2-40B4-BE49-F238E27FC236}">
                <a16:creationId xmlns:a16="http://schemas.microsoft.com/office/drawing/2014/main" id="{67F9D797-DBF8-4D3E-BC84-D5D3A8E6385A}"/>
              </a:ext>
            </a:extLst>
          </p:cNvPr>
          <p:cNvSpPr>
            <a:spLocks noGrp="1"/>
          </p:cNvSpPr>
          <p:nvPr>
            <p:ph type="sldNum" sz="quarter" idx="4"/>
          </p:nvPr>
        </p:nvSpPr>
        <p:spPr/>
        <p:txBody>
          <a:bodyPr/>
          <a:lstStyle/>
          <a:p>
            <a:endParaRPr lang="en-US" dirty="0"/>
          </a:p>
        </p:txBody>
      </p:sp>
    </p:spTree>
    <p:extLst>
      <p:ext uri="{BB962C8B-B14F-4D97-AF65-F5344CB8AC3E}">
        <p14:creationId xmlns:p14="http://schemas.microsoft.com/office/powerpoint/2010/main" val="274971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DAF53-3AE3-4AE7-BE1F-D80E8CF70A0F}"/>
              </a:ext>
            </a:extLst>
          </p:cNvPr>
          <p:cNvSpPr>
            <a:spLocks noGrp="1"/>
          </p:cNvSpPr>
          <p:nvPr>
            <p:ph type="title"/>
          </p:nvPr>
        </p:nvSpPr>
        <p:spPr>
          <a:xfrm>
            <a:off x="628650" y="365126"/>
            <a:ext cx="7886700" cy="4952832"/>
          </a:xfrm>
        </p:spPr>
        <p:txBody>
          <a:bodyPr>
            <a:normAutofit/>
          </a:bodyPr>
          <a:lstStyle/>
          <a:p>
            <a:pPr algn="ctr"/>
            <a:r>
              <a:rPr lang="en-US" sz="6000" dirty="0"/>
              <a:t>Thank you for your</a:t>
            </a:r>
            <a:br>
              <a:rPr lang="en-US" sz="6000" dirty="0"/>
            </a:br>
            <a:r>
              <a:rPr lang="en-US" sz="6000" dirty="0"/>
              <a:t>time today.</a:t>
            </a:r>
            <a:br>
              <a:rPr lang="en-US" sz="6000" dirty="0"/>
            </a:br>
            <a:br>
              <a:rPr lang="en-US" sz="6000" dirty="0"/>
            </a:br>
            <a:r>
              <a:rPr lang="en-US" sz="6000" dirty="0"/>
              <a:t>Questions?</a:t>
            </a:r>
          </a:p>
        </p:txBody>
      </p:sp>
      <p:sp>
        <p:nvSpPr>
          <p:cNvPr id="3" name="Slide Number Placeholder 2">
            <a:extLst>
              <a:ext uri="{FF2B5EF4-FFF2-40B4-BE49-F238E27FC236}">
                <a16:creationId xmlns:a16="http://schemas.microsoft.com/office/drawing/2014/main" id="{8154549A-E3E8-4C55-9AA2-D65A6033C97F}"/>
              </a:ext>
            </a:extLst>
          </p:cNvPr>
          <p:cNvSpPr>
            <a:spLocks noGrp="1"/>
          </p:cNvSpPr>
          <p:nvPr>
            <p:ph type="sldNum" sz="quarter" idx="4"/>
          </p:nvPr>
        </p:nvSpPr>
        <p:spPr/>
        <p:txBody>
          <a:bodyPr/>
          <a:lstStyle/>
          <a:p>
            <a:endParaRPr lang="en-US" dirty="0"/>
          </a:p>
        </p:txBody>
      </p:sp>
    </p:spTree>
    <p:extLst>
      <p:ext uri="{BB962C8B-B14F-4D97-AF65-F5344CB8AC3E}">
        <p14:creationId xmlns:p14="http://schemas.microsoft.com/office/powerpoint/2010/main" val="1079146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311DC-7EF8-4C95-8FCD-351E0DD98F40}"/>
              </a:ext>
            </a:extLst>
          </p:cNvPr>
          <p:cNvSpPr>
            <a:spLocks noGrp="1"/>
          </p:cNvSpPr>
          <p:nvPr>
            <p:ph type="title"/>
          </p:nvPr>
        </p:nvSpPr>
        <p:spPr/>
        <p:txBody>
          <a:bodyPr/>
          <a:lstStyle/>
          <a:p>
            <a:r>
              <a:rPr lang="en-US" dirty="0"/>
              <a:t>Preliminary 2019 Results</a:t>
            </a:r>
          </a:p>
        </p:txBody>
      </p:sp>
      <p:sp>
        <p:nvSpPr>
          <p:cNvPr id="3" name="Text Placeholder 2">
            <a:extLst>
              <a:ext uri="{FF2B5EF4-FFF2-40B4-BE49-F238E27FC236}">
                <a16:creationId xmlns:a16="http://schemas.microsoft.com/office/drawing/2014/main" id="{677D1453-F7EA-4337-9AD2-B533EC0FD578}"/>
              </a:ext>
            </a:extLst>
          </p:cNvPr>
          <p:cNvSpPr>
            <a:spLocks noGrp="1"/>
          </p:cNvSpPr>
          <p:nvPr>
            <p:ph type="body" sz="half" idx="1"/>
          </p:nvPr>
        </p:nvSpPr>
        <p:spPr>
          <a:xfrm>
            <a:off x="457200" y="1295401"/>
            <a:ext cx="8229600" cy="4267197"/>
          </a:xfrm>
        </p:spPr>
        <p:txBody>
          <a:bodyPr/>
          <a:lstStyle/>
          <a:p>
            <a:r>
              <a:rPr lang="en-US" dirty="0"/>
              <a:t>31.6% of adults ever told they had HBP</a:t>
            </a:r>
          </a:p>
          <a:p>
            <a:pPr marL="0" indent="0">
              <a:buNone/>
            </a:pPr>
            <a:endParaRPr lang="en-US" sz="800" dirty="0"/>
          </a:p>
          <a:p>
            <a:pPr lvl="1"/>
            <a:r>
              <a:rPr lang="en-US" dirty="0"/>
              <a:t>45.9% advised to regularly check at home</a:t>
            </a:r>
          </a:p>
          <a:p>
            <a:pPr marL="457200" lvl="1" indent="0">
              <a:buNone/>
            </a:pPr>
            <a:endParaRPr lang="en-US" sz="800" dirty="0"/>
          </a:p>
          <a:p>
            <a:pPr lvl="1"/>
            <a:r>
              <a:rPr lang="en-US" dirty="0"/>
              <a:t>53.8% of those advised did check regularly, versus</a:t>
            </a:r>
          </a:p>
          <a:p>
            <a:pPr lvl="2"/>
            <a:r>
              <a:rPr lang="en-US" dirty="0"/>
              <a:t>19.2% of those not advised</a:t>
            </a:r>
          </a:p>
          <a:p>
            <a:pPr marL="457200" lvl="1" indent="0">
              <a:buNone/>
            </a:pPr>
            <a:endParaRPr lang="en-US" sz="800" dirty="0"/>
          </a:p>
          <a:p>
            <a:pPr lvl="1"/>
            <a:r>
              <a:rPr lang="en-US" dirty="0"/>
              <a:t>88.7% of those who checked regularly did share results with their provider.</a:t>
            </a:r>
          </a:p>
          <a:p>
            <a:pPr lvl="1"/>
            <a:r>
              <a:rPr lang="en-US" dirty="0"/>
              <a:t>75.1% share in person; 5.4% by phone; 8.2% by other</a:t>
            </a:r>
          </a:p>
          <a:p>
            <a:pPr lvl="1"/>
            <a:r>
              <a:rPr lang="en-US" dirty="0"/>
              <a:t>86.8% checked at home, 13.1% checked on public machine</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949491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99470E9-95CE-4D63-A614-F9E5ED7579D9}"/>
              </a:ext>
            </a:extLst>
          </p:cNvPr>
          <p:cNvSpPr/>
          <p:nvPr/>
        </p:nvSpPr>
        <p:spPr>
          <a:xfrm>
            <a:off x="833244" y="2742475"/>
            <a:ext cx="2023450" cy="1922510"/>
          </a:xfrm>
          <a:prstGeom prst="rect">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6">
                  <a:lumMod val="50000"/>
                </a:schemeClr>
              </a:solidFill>
            </a:endParaRPr>
          </a:p>
        </p:txBody>
      </p:sp>
      <p:sp>
        <p:nvSpPr>
          <p:cNvPr id="2" name="object 2">
            <a:extLst>
              <a:ext uri="{FF2B5EF4-FFF2-40B4-BE49-F238E27FC236}">
                <a16:creationId xmlns:a16="http://schemas.microsoft.com/office/drawing/2014/main" id="{D268DE89-8929-4BB7-B811-40B49D548CCD}"/>
              </a:ext>
            </a:extLst>
          </p:cNvPr>
          <p:cNvSpPr txBox="1">
            <a:spLocks/>
          </p:cNvSpPr>
          <p:nvPr/>
        </p:nvSpPr>
        <p:spPr>
          <a:xfrm>
            <a:off x="123986" y="759720"/>
            <a:ext cx="8523514" cy="376185"/>
          </a:xfrm>
          <a:prstGeom prst="rect">
            <a:avLst/>
          </a:prstGeom>
        </p:spPr>
        <p:txBody>
          <a:bodyPr vert="horz" wrap="square" lIns="0" tIns="6787"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144" algn="ctr">
              <a:lnSpc>
                <a:spcPct val="100000"/>
              </a:lnSpc>
              <a:spcBef>
                <a:spcPts val="53"/>
              </a:spcBef>
            </a:pPr>
            <a:r>
              <a:rPr lang="en-US" sz="2400" spc="-3" dirty="0">
                <a:solidFill>
                  <a:schemeClr val="accent6">
                    <a:lumMod val="50000"/>
                  </a:schemeClr>
                </a:solidFill>
                <a:latin typeface="Franklin Gothic Medium"/>
                <a:cs typeface="Franklin Gothic Medium"/>
              </a:rPr>
              <a:t>Moving forward</a:t>
            </a:r>
            <a:endParaRPr lang="en-US" sz="2400" dirty="0">
              <a:solidFill>
                <a:schemeClr val="accent6">
                  <a:lumMod val="50000"/>
                </a:schemeClr>
              </a:solidFill>
              <a:latin typeface="Franklin Gothic Medium"/>
              <a:cs typeface="Franklin Gothic Medium"/>
            </a:endParaRPr>
          </a:p>
        </p:txBody>
      </p:sp>
      <p:sp>
        <p:nvSpPr>
          <p:cNvPr id="4" name="TextBox 3">
            <a:extLst>
              <a:ext uri="{FF2B5EF4-FFF2-40B4-BE49-F238E27FC236}">
                <a16:creationId xmlns:a16="http://schemas.microsoft.com/office/drawing/2014/main" id="{6714DDD5-3D2F-4002-BAD0-DC4E41AAEF93}"/>
              </a:ext>
            </a:extLst>
          </p:cNvPr>
          <p:cNvSpPr txBox="1"/>
          <p:nvPr/>
        </p:nvSpPr>
        <p:spPr>
          <a:xfrm>
            <a:off x="1520321" y="1323836"/>
            <a:ext cx="5730844" cy="1015663"/>
          </a:xfrm>
          <a:prstGeom prst="rect">
            <a:avLst/>
          </a:prstGeom>
          <a:noFill/>
        </p:spPr>
        <p:txBody>
          <a:bodyPr wrap="square" rtlCol="0">
            <a:spAutoFit/>
          </a:bodyPr>
          <a:lstStyle/>
          <a:p>
            <a:pPr algn="ctr"/>
            <a:r>
              <a:rPr lang="en-US" sz="2000" dirty="0">
                <a:ln w="3175">
                  <a:noFill/>
                </a:ln>
                <a:cs typeface="Calibri" panose="020F0502020204030204" pitchFamily="34" charset="0"/>
              </a:rPr>
              <a:t>New Mexico Diabetes Prevention and Control Program continues </a:t>
            </a:r>
            <a:r>
              <a:rPr lang="en-US" sz="2000" dirty="0">
                <a:ln w="3175">
                  <a:noFill/>
                </a:ln>
                <a:solidFill>
                  <a:srgbClr val="000000"/>
                </a:solidFill>
                <a:cs typeface="Calibri" panose="020F0502020204030204" pitchFamily="34" charset="0"/>
              </a:rPr>
              <a:t>w</a:t>
            </a:r>
            <a:r>
              <a:rPr lang="en-US" sz="2000" dirty="0">
                <a:solidFill>
                  <a:srgbClr val="000000"/>
                </a:solidFill>
              </a:rPr>
              <a:t>orking to reduce the burden of diabetes and its complications in New Mexico.</a:t>
            </a:r>
          </a:p>
        </p:txBody>
      </p:sp>
      <p:sp>
        <p:nvSpPr>
          <p:cNvPr id="6" name="TextBox 5">
            <a:extLst>
              <a:ext uri="{FF2B5EF4-FFF2-40B4-BE49-F238E27FC236}">
                <a16:creationId xmlns:a16="http://schemas.microsoft.com/office/drawing/2014/main" id="{3207B6F1-B732-43FC-9857-2F965A09C9D6}"/>
              </a:ext>
            </a:extLst>
          </p:cNvPr>
          <p:cNvSpPr txBox="1"/>
          <p:nvPr/>
        </p:nvSpPr>
        <p:spPr>
          <a:xfrm>
            <a:off x="940949" y="3145665"/>
            <a:ext cx="1808040" cy="1323439"/>
          </a:xfrm>
          <a:prstGeom prst="rect">
            <a:avLst/>
          </a:prstGeom>
          <a:noFill/>
          <a:ln>
            <a:noFill/>
          </a:ln>
        </p:spPr>
        <p:txBody>
          <a:bodyPr wrap="square">
            <a:spAutoFit/>
          </a:bodyPr>
          <a:lstStyle/>
          <a:p>
            <a:pPr algn="ctr">
              <a:spcAft>
                <a:spcPts val="900"/>
              </a:spcAft>
            </a:pPr>
            <a:r>
              <a:rPr lang="en-US" sz="1600" dirty="0">
                <a:solidFill>
                  <a:srgbClr val="000000"/>
                </a:solidFill>
              </a:rPr>
              <a:t>Proven prevention and self-management education services</a:t>
            </a:r>
            <a:r>
              <a:rPr lang="en-US" sz="1500" dirty="0">
                <a:solidFill>
                  <a:srgbClr val="000000"/>
                </a:solidFill>
              </a:rPr>
              <a:t>.</a:t>
            </a:r>
          </a:p>
        </p:txBody>
      </p:sp>
      <p:sp>
        <p:nvSpPr>
          <p:cNvPr id="7" name="TextBox 6">
            <a:extLst>
              <a:ext uri="{FF2B5EF4-FFF2-40B4-BE49-F238E27FC236}">
                <a16:creationId xmlns:a16="http://schemas.microsoft.com/office/drawing/2014/main" id="{BCB7F348-31E2-423F-93C2-8543C536D434}"/>
              </a:ext>
            </a:extLst>
          </p:cNvPr>
          <p:cNvSpPr txBox="1"/>
          <p:nvPr/>
        </p:nvSpPr>
        <p:spPr>
          <a:xfrm>
            <a:off x="3374018" y="3145665"/>
            <a:ext cx="2023450" cy="830997"/>
          </a:xfrm>
          <a:prstGeom prst="rect">
            <a:avLst/>
          </a:prstGeom>
          <a:noFill/>
          <a:ln>
            <a:noFill/>
          </a:ln>
        </p:spPr>
        <p:txBody>
          <a:bodyPr wrap="square">
            <a:spAutoFit/>
          </a:bodyPr>
          <a:lstStyle/>
          <a:p>
            <a:pPr algn="ctr">
              <a:spcAft>
                <a:spcPts val="900"/>
              </a:spcAft>
            </a:pPr>
            <a:r>
              <a:rPr lang="en-US" sz="1600" dirty="0">
                <a:solidFill>
                  <a:srgbClr val="000000"/>
                </a:solidFill>
              </a:rPr>
              <a:t>Community-based and health care system partnerships.</a:t>
            </a:r>
          </a:p>
        </p:txBody>
      </p:sp>
      <p:sp>
        <p:nvSpPr>
          <p:cNvPr id="8" name="TextBox 7">
            <a:extLst>
              <a:ext uri="{FF2B5EF4-FFF2-40B4-BE49-F238E27FC236}">
                <a16:creationId xmlns:a16="http://schemas.microsoft.com/office/drawing/2014/main" id="{870871C8-839A-4F5D-BBEF-28EAAF488FB7}"/>
              </a:ext>
            </a:extLst>
          </p:cNvPr>
          <p:cNvSpPr txBox="1"/>
          <p:nvPr/>
        </p:nvSpPr>
        <p:spPr>
          <a:xfrm>
            <a:off x="6049718" y="3129676"/>
            <a:ext cx="1589201" cy="830997"/>
          </a:xfrm>
          <a:prstGeom prst="rect">
            <a:avLst/>
          </a:prstGeom>
          <a:noFill/>
          <a:ln>
            <a:noFill/>
          </a:ln>
        </p:spPr>
        <p:txBody>
          <a:bodyPr wrap="square">
            <a:spAutoFit/>
          </a:bodyPr>
          <a:lstStyle/>
          <a:p>
            <a:pPr algn="ctr">
              <a:spcAft>
                <a:spcPts val="900"/>
              </a:spcAft>
            </a:pPr>
            <a:r>
              <a:rPr lang="en-US" sz="1600" dirty="0">
                <a:solidFill>
                  <a:srgbClr val="000000"/>
                </a:solidFill>
              </a:rPr>
              <a:t>Training for  health care professionals. </a:t>
            </a:r>
            <a:endParaRPr lang="en-US" sz="1600" dirty="0"/>
          </a:p>
        </p:txBody>
      </p:sp>
      <p:sp>
        <p:nvSpPr>
          <p:cNvPr id="10" name="Rectangle 9">
            <a:extLst>
              <a:ext uri="{FF2B5EF4-FFF2-40B4-BE49-F238E27FC236}">
                <a16:creationId xmlns:a16="http://schemas.microsoft.com/office/drawing/2014/main" id="{C6C15C28-9A93-44EF-8C67-2EF98DFF554A}"/>
              </a:ext>
            </a:extLst>
          </p:cNvPr>
          <p:cNvSpPr/>
          <p:nvPr/>
        </p:nvSpPr>
        <p:spPr>
          <a:xfrm>
            <a:off x="3348004" y="2742475"/>
            <a:ext cx="2023450" cy="1922509"/>
          </a:xfrm>
          <a:prstGeom prst="rect">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ADA1ED12-CCD8-4FA2-AFAB-3FCEBEA78D69}"/>
              </a:ext>
            </a:extLst>
          </p:cNvPr>
          <p:cNvSpPr/>
          <p:nvPr/>
        </p:nvSpPr>
        <p:spPr>
          <a:xfrm>
            <a:off x="5832594" y="2742476"/>
            <a:ext cx="2023450" cy="1922508"/>
          </a:xfrm>
          <a:prstGeom prst="rect">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12">
            <a:extLst>
              <a:ext uri="{FF2B5EF4-FFF2-40B4-BE49-F238E27FC236}">
                <a16:creationId xmlns:a16="http://schemas.microsoft.com/office/drawing/2014/main" id="{06AE4451-8A8F-4C1A-86C0-3583DA798147}"/>
              </a:ext>
            </a:extLst>
          </p:cNvPr>
          <p:cNvSpPr>
            <a:spLocks noGrp="1"/>
          </p:cNvSpPr>
          <p:nvPr>
            <p:ph type="sldNum" sz="quarter" idx="4"/>
          </p:nvPr>
        </p:nvSpPr>
        <p:spPr/>
        <p:txBody>
          <a:bodyPr/>
          <a:lstStyle/>
          <a:p>
            <a:fld id="{F7856B24-7F81-435E-A64D-5CC20AC635D5}" type="slidenum">
              <a:rPr lang="en-US" smtClean="0"/>
              <a:t>20</a:t>
            </a:fld>
            <a:endParaRPr lang="en-US" dirty="0"/>
          </a:p>
        </p:txBody>
      </p:sp>
      <p:sp>
        <p:nvSpPr>
          <p:cNvPr id="14" name="object 3">
            <a:extLst>
              <a:ext uri="{FF2B5EF4-FFF2-40B4-BE49-F238E27FC236}">
                <a16:creationId xmlns:a16="http://schemas.microsoft.com/office/drawing/2014/main" id="{FFE3DF27-C4A5-4661-A946-4BD1BC131134}"/>
              </a:ext>
            </a:extLst>
          </p:cNvPr>
          <p:cNvSpPr/>
          <p:nvPr/>
        </p:nvSpPr>
        <p:spPr>
          <a:xfrm>
            <a:off x="751611" y="4841235"/>
            <a:ext cx="1392075" cy="1027151"/>
          </a:xfrm>
          <a:prstGeom prst="rect">
            <a:avLst/>
          </a:prstGeom>
          <a:blipFill>
            <a:blip r:embed="rId3" cstate="print"/>
            <a:stretch>
              <a:fillRect/>
            </a:stretch>
          </a:blipFill>
        </p:spPr>
        <p:txBody>
          <a:bodyPr wrap="square" lIns="0" tIns="0" rIns="0" bIns="0" rtlCol="0"/>
          <a:lstStyle/>
          <a:p>
            <a:endParaRPr sz="1350" dirty="0"/>
          </a:p>
        </p:txBody>
      </p:sp>
      <p:sp>
        <p:nvSpPr>
          <p:cNvPr id="15" name="object 4">
            <a:extLst>
              <a:ext uri="{FF2B5EF4-FFF2-40B4-BE49-F238E27FC236}">
                <a16:creationId xmlns:a16="http://schemas.microsoft.com/office/drawing/2014/main" id="{3E0CAD57-4082-4927-85E9-B2BBFC2F5BFA}"/>
              </a:ext>
            </a:extLst>
          </p:cNvPr>
          <p:cNvSpPr/>
          <p:nvPr/>
        </p:nvSpPr>
        <p:spPr>
          <a:xfrm>
            <a:off x="6954463" y="4888087"/>
            <a:ext cx="1560887" cy="1057429"/>
          </a:xfrm>
          <a:prstGeom prst="rect">
            <a:avLst/>
          </a:prstGeom>
          <a:blipFill>
            <a:blip r:embed="rId4" cstate="print"/>
            <a:stretch>
              <a:fillRect/>
            </a:stretch>
          </a:blipFill>
        </p:spPr>
        <p:txBody>
          <a:bodyPr wrap="square" lIns="0" tIns="0" rIns="0" bIns="0" rtlCol="0"/>
          <a:lstStyle/>
          <a:p>
            <a:endParaRPr sz="1350"/>
          </a:p>
        </p:txBody>
      </p:sp>
      <p:sp>
        <p:nvSpPr>
          <p:cNvPr id="16" name="TextBox 15">
            <a:extLst>
              <a:ext uri="{FF2B5EF4-FFF2-40B4-BE49-F238E27FC236}">
                <a16:creationId xmlns:a16="http://schemas.microsoft.com/office/drawing/2014/main" id="{212FC2E4-502F-4DA9-8A76-F2DE6EB93F62}"/>
              </a:ext>
            </a:extLst>
          </p:cNvPr>
          <p:cNvSpPr txBox="1"/>
          <p:nvPr/>
        </p:nvSpPr>
        <p:spPr>
          <a:xfrm>
            <a:off x="2263074" y="4908807"/>
            <a:ext cx="4572000" cy="954107"/>
          </a:xfrm>
          <a:prstGeom prst="rect">
            <a:avLst/>
          </a:prstGeom>
          <a:noFill/>
        </p:spPr>
        <p:txBody>
          <a:bodyPr wrap="square">
            <a:spAutoFit/>
          </a:bodyPr>
          <a:lstStyle/>
          <a:p>
            <a:pPr algn="ctr"/>
            <a:r>
              <a:rPr lang="en-US" sz="2000" dirty="0">
                <a:latin typeface="Calibri" panose="020F0502020204030204" pitchFamily="34" charset="0"/>
                <a:cs typeface="Calibri" panose="020F0502020204030204" pitchFamily="34" charset="0"/>
              </a:rPr>
              <a:t>Tools for a Healthier Living </a:t>
            </a:r>
          </a:p>
          <a:p>
            <a:endParaRPr lang="en-US"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Web: </a:t>
            </a:r>
            <a:r>
              <a:rPr lang="en-US" dirty="0">
                <a:latin typeface="Calibri" panose="020F0502020204030204" pitchFamily="34" charset="0"/>
                <a:cs typeface="Calibri" panose="020F0502020204030204" pitchFamily="34" charset="0"/>
                <a:hlinkClick r:id="rId5"/>
              </a:rPr>
              <a:t>https://www.pathstohealthnm.org/</a:t>
            </a:r>
            <a:r>
              <a:rPr lang="en-US" dirty="0">
                <a:latin typeface="Calibri" panose="020F0502020204030204" pitchFamily="34" charset="0"/>
                <a:cs typeface="Calibri" panose="020F0502020204030204" pitchFamily="34" charset="0"/>
              </a:rPr>
              <a:t> </a:t>
            </a:r>
            <a:endParaRPr lang="en-US" dirty="0"/>
          </a:p>
        </p:txBody>
      </p:sp>
    </p:spTree>
    <p:extLst>
      <p:ext uri="{BB962C8B-B14F-4D97-AF65-F5344CB8AC3E}">
        <p14:creationId xmlns:p14="http://schemas.microsoft.com/office/powerpoint/2010/main" val="2851155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7E77D0-AAEC-4306-9CC2-237748E2DCC9}"/>
              </a:ext>
            </a:extLst>
          </p:cNvPr>
          <p:cNvSpPr>
            <a:spLocks noGrp="1"/>
          </p:cNvSpPr>
          <p:nvPr>
            <p:ph type="sldNum" sz="quarter" idx="4"/>
          </p:nvPr>
        </p:nvSpPr>
        <p:spPr/>
        <p:txBody>
          <a:bodyPr/>
          <a:lstStyle/>
          <a:p>
            <a:endParaRPr lang="en-US" dirty="0"/>
          </a:p>
        </p:txBody>
      </p:sp>
      <p:sp>
        <p:nvSpPr>
          <p:cNvPr id="4" name="TextBox 3">
            <a:extLst>
              <a:ext uri="{FF2B5EF4-FFF2-40B4-BE49-F238E27FC236}">
                <a16:creationId xmlns:a16="http://schemas.microsoft.com/office/drawing/2014/main" id="{82D9FB39-CFDB-4C5B-AC87-95B106F39ADC}"/>
              </a:ext>
            </a:extLst>
          </p:cNvPr>
          <p:cNvSpPr txBox="1"/>
          <p:nvPr/>
        </p:nvSpPr>
        <p:spPr>
          <a:xfrm>
            <a:off x="2286000" y="156836"/>
            <a:ext cx="4572000" cy="461665"/>
          </a:xfrm>
          <a:prstGeom prst="rect">
            <a:avLst/>
          </a:prstGeom>
          <a:noFill/>
        </p:spPr>
        <p:txBody>
          <a:bodyPr wrap="square">
            <a:spAutoFit/>
          </a:bodyPr>
          <a:lstStyle/>
          <a:p>
            <a:pPr algn="ctr"/>
            <a:r>
              <a:rPr lang="en-US" sz="2400" dirty="0">
                <a:solidFill>
                  <a:schemeClr val="accent6">
                    <a:lumMod val="50000"/>
                  </a:schemeClr>
                </a:solidFill>
                <a:latin typeface="Franklin Gothic Medium" panose="020B0603020102020204" pitchFamily="34" charset="0"/>
                <a:cs typeface="Calibri" panose="020F0502020204030204" pitchFamily="34" charset="0"/>
              </a:rPr>
              <a:t>Our DPCP Team</a:t>
            </a:r>
            <a:endParaRPr lang="en-US" sz="2400" dirty="0">
              <a:solidFill>
                <a:schemeClr val="accent6">
                  <a:lumMod val="50000"/>
                </a:schemeClr>
              </a:solidFill>
              <a:latin typeface="Franklin Gothic Medium" panose="020B0603020102020204" pitchFamily="34" charset="0"/>
            </a:endParaRPr>
          </a:p>
        </p:txBody>
      </p:sp>
      <p:sp>
        <p:nvSpPr>
          <p:cNvPr id="5" name="TextBox 4">
            <a:extLst>
              <a:ext uri="{FF2B5EF4-FFF2-40B4-BE49-F238E27FC236}">
                <a16:creationId xmlns:a16="http://schemas.microsoft.com/office/drawing/2014/main" id="{7FEB25E5-88C7-479C-B70B-5B1773FFE8D5}"/>
              </a:ext>
            </a:extLst>
          </p:cNvPr>
          <p:cNvSpPr txBox="1"/>
          <p:nvPr/>
        </p:nvSpPr>
        <p:spPr>
          <a:xfrm>
            <a:off x="160355" y="1720840"/>
            <a:ext cx="4251289" cy="3416320"/>
          </a:xfrm>
          <a:prstGeom prst="rect">
            <a:avLst/>
          </a:prstGeom>
          <a:noFill/>
        </p:spPr>
        <p:txBody>
          <a:bodyPr wrap="square" rtlCol="0">
            <a:spAutoFit/>
          </a:bodyPr>
          <a:lstStyle/>
          <a:p>
            <a:r>
              <a:rPr lang="en-US" dirty="0"/>
              <a:t>Edwina Valdo, Director</a:t>
            </a:r>
          </a:p>
          <a:p>
            <a:endParaRPr lang="en-US" dirty="0"/>
          </a:p>
          <a:p>
            <a:r>
              <a:rPr lang="en-US" dirty="0"/>
              <a:t>Vacant, DPCP Program Manager</a:t>
            </a:r>
          </a:p>
          <a:p>
            <a:endParaRPr lang="en-US" dirty="0"/>
          </a:p>
          <a:p>
            <a:r>
              <a:rPr lang="en-US" dirty="0"/>
              <a:t>Vacant, Health Educator</a:t>
            </a:r>
          </a:p>
          <a:p>
            <a:endParaRPr lang="en-US" dirty="0"/>
          </a:p>
          <a:p>
            <a:r>
              <a:rPr lang="en-US" dirty="0"/>
              <a:t>Dorine Conley, Health Educator</a:t>
            </a:r>
          </a:p>
          <a:p>
            <a:endParaRPr lang="en-US" dirty="0"/>
          </a:p>
          <a:p>
            <a:r>
              <a:rPr lang="en-US" dirty="0"/>
              <a:t>Vacant, Health Educator</a:t>
            </a:r>
          </a:p>
          <a:p>
            <a:endParaRPr lang="en-US" dirty="0"/>
          </a:p>
          <a:p>
            <a:r>
              <a:rPr lang="en-US" dirty="0"/>
              <a:t>Wayne Honey, Epidemiologist</a:t>
            </a:r>
          </a:p>
          <a:p>
            <a:endParaRPr lang="en-US" dirty="0"/>
          </a:p>
        </p:txBody>
      </p:sp>
      <p:sp>
        <p:nvSpPr>
          <p:cNvPr id="7" name="TextBox 6">
            <a:extLst>
              <a:ext uri="{FF2B5EF4-FFF2-40B4-BE49-F238E27FC236}">
                <a16:creationId xmlns:a16="http://schemas.microsoft.com/office/drawing/2014/main" id="{66F682F8-DD8E-43C8-B9B1-583D1C8D1B7C}"/>
              </a:ext>
            </a:extLst>
          </p:cNvPr>
          <p:cNvSpPr txBox="1"/>
          <p:nvPr/>
        </p:nvSpPr>
        <p:spPr>
          <a:xfrm>
            <a:off x="4134173" y="3059666"/>
            <a:ext cx="4849472" cy="923330"/>
          </a:xfrm>
          <a:prstGeom prst="rect">
            <a:avLst/>
          </a:prstGeom>
          <a:noFill/>
        </p:spPr>
        <p:txBody>
          <a:bodyPr wrap="square">
            <a:spAutoFit/>
          </a:bodyPr>
          <a:lstStyle/>
          <a:p>
            <a:endParaRPr lang="en-US" dirty="0">
              <a:solidFill>
                <a:schemeClr val="accent6">
                  <a:lumMod val="50000"/>
                </a:schemeClr>
              </a:solidFill>
              <a:latin typeface="Calibri" panose="020F0502020204030204" pitchFamily="34" charset="0"/>
              <a:cs typeface="Calibri" panose="020F0502020204030204" pitchFamily="34" charset="0"/>
            </a:endParaRPr>
          </a:p>
          <a:p>
            <a:pPr algn="ctr"/>
            <a:r>
              <a:rPr lang="en-US" dirty="0">
                <a:solidFill>
                  <a:schemeClr val="accent6">
                    <a:lumMod val="50000"/>
                  </a:schemeClr>
                </a:solidFill>
                <a:latin typeface="Franklin Gothic Book" panose="020B0503020102020204" pitchFamily="34" charset="0"/>
                <a:cs typeface="Calibri" panose="020F0502020204030204" pitchFamily="34" charset="0"/>
              </a:rPr>
              <a:t>Web</a:t>
            </a:r>
          </a:p>
          <a:p>
            <a:pPr algn="ctr"/>
            <a:r>
              <a:rPr lang="en-US" dirty="0">
                <a:latin typeface="Franklin Gothic Book" panose="020B0503020102020204" pitchFamily="34" charset="0"/>
                <a:cs typeface="Calibri" panose="020F0502020204030204" pitchFamily="34" charset="0"/>
              </a:rPr>
              <a:t> </a:t>
            </a:r>
            <a:r>
              <a:rPr lang="en-US" sz="1600" dirty="0">
                <a:latin typeface="Franklin Gothic Book" panose="020B0503020102020204" pitchFamily="34" charset="0"/>
                <a:cs typeface="Calibri" panose="020F0502020204030204" pitchFamily="34" charset="0"/>
                <a:hlinkClick r:id="rId2"/>
              </a:rPr>
              <a:t>https://www.nmhealth.org/about/phd/pchb/dpcp/</a:t>
            </a:r>
            <a:endParaRPr lang="en-US" dirty="0">
              <a:latin typeface="Franklin Gothic Book" panose="020B050302010202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20F6D751-5C47-4CE1-A3F9-13AE859D43A5}"/>
              </a:ext>
            </a:extLst>
          </p:cNvPr>
          <p:cNvSpPr txBox="1"/>
          <p:nvPr/>
        </p:nvSpPr>
        <p:spPr>
          <a:xfrm>
            <a:off x="4540437" y="1650839"/>
            <a:ext cx="4572000" cy="1477328"/>
          </a:xfrm>
          <a:prstGeom prst="rect">
            <a:avLst/>
          </a:prstGeom>
          <a:noFill/>
        </p:spPr>
        <p:txBody>
          <a:bodyPr wrap="square">
            <a:spAutoFit/>
          </a:bodyPr>
          <a:lstStyle/>
          <a:p>
            <a:pPr algn="ctr"/>
            <a:r>
              <a:rPr lang="en-US" sz="1800" dirty="0">
                <a:solidFill>
                  <a:srgbClr val="006633"/>
                </a:solidFill>
              </a:rPr>
              <a:t>Diabetes Prevention and Control Program</a:t>
            </a:r>
          </a:p>
          <a:p>
            <a:pPr algn="ctr"/>
            <a:r>
              <a:rPr lang="en-US" dirty="0">
                <a:cs typeface="Calibri" panose="020F0502020204030204" pitchFamily="34" charset="0"/>
              </a:rPr>
              <a:t>Diabetes and Heart Health Section</a:t>
            </a:r>
          </a:p>
          <a:p>
            <a:pPr algn="ctr"/>
            <a:r>
              <a:rPr lang="en-US" sz="1800" dirty="0"/>
              <a:t>Population and Community Health Bureau</a:t>
            </a:r>
          </a:p>
          <a:p>
            <a:pPr algn="ctr"/>
            <a:r>
              <a:rPr lang="en-US" sz="1800" dirty="0"/>
              <a:t>Public Health Division</a:t>
            </a:r>
          </a:p>
          <a:p>
            <a:pPr algn="ctr"/>
            <a:r>
              <a:rPr lang="en-US" sz="1800" dirty="0"/>
              <a:t>New Mexico Department of Health</a:t>
            </a:r>
          </a:p>
        </p:txBody>
      </p:sp>
      <p:pic>
        <p:nvPicPr>
          <p:cNvPr id="10" name="Picture 2">
            <a:extLst>
              <a:ext uri="{FF2B5EF4-FFF2-40B4-BE49-F238E27FC236}">
                <a16:creationId xmlns:a16="http://schemas.microsoft.com/office/drawing/2014/main" id="{651B8EEC-8AC7-4199-86FF-1A2B7AFBCD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1893" y="4267691"/>
            <a:ext cx="2213815" cy="1477329"/>
          </a:xfrm>
          <a:prstGeom prst="rect">
            <a:avLst/>
          </a:prstGeom>
          <a:noFill/>
          <a:ln>
            <a:solidFill>
              <a:schemeClr val="accent6">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149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7E77D0-AAEC-4306-9CC2-237748E2DCC9}"/>
              </a:ext>
            </a:extLst>
          </p:cNvPr>
          <p:cNvSpPr>
            <a:spLocks noGrp="1"/>
          </p:cNvSpPr>
          <p:nvPr>
            <p:ph type="sldNum" sz="quarter" idx="4"/>
          </p:nvPr>
        </p:nvSpPr>
        <p:spPr/>
        <p:txBody>
          <a:bodyPr/>
          <a:lstStyle/>
          <a:p>
            <a:endParaRPr lang="en-US" dirty="0"/>
          </a:p>
        </p:txBody>
      </p:sp>
      <p:sp>
        <p:nvSpPr>
          <p:cNvPr id="4" name="TextBox 3">
            <a:extLst>
              <a:ext uri="{FF2B5EF4-FFF2-40B4-BE49-F238E27FC236}">
                <a16:creationId xmlns:a16="http://schemas.microsoft.com/office/drawing/2014/main" id="{82D9FB39-CFDB-4C5B-AC87-95B106F39ADC}"/>
              </a:ext>
            </a:extLst>
          </p:cNvPr>
          <p:cNvSpPr txBox="1"/>
          <p:nvPr/>
        </p:nvSpPr>
        <p:spPr>
          <a:xfrm>
            <a:off x="2286000" y="156836"/>
            <a:ext cx="4572000" cy="461665"/>
          </a:xfrm>
          <a:prstGeom prst="rect">
            <a:avLst/>
          </a:prstGeom>
          <a:noFill/>
        </p:spPr>
        <p:txBody>
          <a:bodyPr wrap="square">
            <a:spAutoFit/>
          </a:bodyPr>
          <a:lstStyle/>
          <a:p>
            <a:pPr algn="ctr"/>
            <a:r>
              <a:rPr lang="en-US" sz="2400" dirty="0">
                <a:solidFill>
                  <a:schemeClr val="accent6">
                    <a:lumMod val="50000"/>
                  </a:schemeClr>
                </a:solidFill>
                <a:latin typeface="Franklin Gothic Medium" panose="020B0603020102020204" pitchFamily="34" charset="0"/>
                <a:cs typeface="Calibri" panose="020F0502020204030204" pitchFamily="34" charset="0"/>
              </a:rPr>
              <a:t>Our HDSPP Team</a:t>
            </a:r>
            <a:endParaRPr lang="en-US" sz="2400" dirty="0">
              <a:solidFill>
                <a:schemeClr val="accent6">
                  <a:lumMod val="50000"/>
                </a:schemeClr>
              </a:solidFill>
              <a:latin typeface="Franklin Gothic Medium" panose="020B0603020102020204" pitchFamily="34" charset="0"/>
            </a:endParaRPr>
          </a:p>
        </p:txBody>
      </p:sp>
      <p:sp>
        <p:nvSpPr>
          <p:cNvPr id="5" name="TextBox 4">
            <a:extLst>
              <a:ext uri="{FF2B5EF4-FFF2-40B4-BE49-F238E27FC236}">
                <a16:creationId xmlns:a16="http://schemas.microsoft.com/office/drawing/2014/main" id="{7FEB25E5-88C7-479C-B70B-5B1773FFE8D5}"/>
              </a:ext>
            </a:extLst>
          </p:cNvPr>
          <p:cNvSpPr txBox="1"/>
          <p:nvPr/>
        </p:nvSpPr>
        <p:spPr>
          <a:xfrm>
            <a:off x="160355" y="1682368"/>
            <a:ext cx="4251289" cy="2585323"/>
          </a:xfrm>
          <a:prstGeom prst="rect">
            <a:avLst/>
          </a:prstGeom>
          <a:noFill/>
        </p:spPr>
        <p:txBody>
          <a:bodyPr wrap="square" rtlCol="0">
            <a:spAutoFit/>
          </a:bodyPr>
          <a:lstStyle/>
          <a:p>
            <a:r>
              <a:rPr lang="en-US" dirty="0"/>
              <a:t>Edwina Valdo, Director</a:t>
            </a:r>
          </a:p>
          <a:p>
            <a:endParaRPr lang="en-US" dirty="0"/>
          </a:p>
          <a:p>
            <a:r>
              <a:rPr lang="en-US" dirty="0"/>
              <a:t>Lindsey Goodhue, HDSPP Manager</a:t>
            </a:r>
          </a:p>
          <a:p>
            <a:endParaRPr lang="en-US" dirty="0"/>
          </a:p>
          <a:p>
            <a:r>
              <a:rPr lang="en-US" dirty="0"/>
              <a:t>Sara Tolbert, Health Educator</a:t>
            </a:r>
          </a:p>
          <a:p>
            <a:endParaRPr lang="en-US" dirty="0"/>
          </a:p>
          <a:p>
            <a:r>
              <a:rPr lang="en-US" dirty="0"/>
              <a:t>Vacant, Health Educator</a:t>
            </a:r>
          </a:p>
          <a:p>
            <a:endParaRPr lang="en-US" dirty="0"/>
          </a:p>
          <a:p>
            <a:r>
              <a:rPr lang="en-US" dirty="0"/>
              <a:t>Wayne Honey, Epidemiologist</a:t>
            </a:r>
          </a:p>
        </p:txBody>
      </p:sp>
      <p:sp>
        <p:nvSpPr>
          <p:cNvPr id="7" name="TextBox 6">
            <a:extLst>
              <a:ext uri="{FF2B5EF4-FFF2-40B4-BE49-F238E27FC236}">
                <a16:creationId xmlns:a16="http://schemas.microsoft.com/office/drawing/2014/main" id="{66F682F8-DD8E-43C8-B9B1-583D1C8D1B7C}"/>
              </a:ext>
            </a:extLst>
          </p:cNvPr>
          <p:cNvSpPr txBox="1"/>
          <p:nvPr/>
        </p:nvSpPr>
        <p:spPr>
          <a:xfrm>
            <a:off x="4134173" y="3059666"/>
            <a:ext cx="4849472" cy="923330"/>
          </a:xfrm>
          <a:prstGeom prst="rect">
            <a:avLst/>
          </a:prstGeom>
          <a:noFill/>
        </p:spPr>
        <p:txBody>
          <a:bodyPr wrap="square">
            <a:spAutoFit/>
          </a:bodyPr>
          <a:lstStyle/>
          <a:p>
            <a:endParaRPr lang="en-US" dirty="0">
              <a:solidFill>
                <a:schemeClr val="accent6">
                  <a:lumMod val="50000"/>
                </a:schemeClr>
              </a:solidFill>
              <a:latin typeface="Calibri" panose="020F0502020204030204" pitchFamily="34" charset="0"/>
              <a:cs typeface="Calibri" panose="020F0502020204030204" pitchFamily="34" charset="0"/>
            </a:endParaRPr>
          </a:p>
          <a:p>
            <a:pPr algn="ctr"/>
            <a:r>
              <a:rPr lang="en-US" dirty="0">
                <a:solidFill>
                  <a:schemeClr val="accent6">
                    <a:lumMod val="50000"/>
                  </a:schemeClr>
                </a:solidFill>
                <a:latin typeface="Franklin Gothic Book" panose="020B0503020102020204" pitchFamily="34" charset="0"/>
                <a:cs typeface="Calibri" panose="020F0502020204030204" pitchFamily="34" charset="0"/>
              </a:rPr>
              <a:t>Web</a:t>
            </a:r>
          </a:p>
          <a:p>
            <a:pPr algn="ctr"/>
            <a:r>
              <a:rPr lang="en-US" dirty="0">
                <a:latin typeface="Franklin Gothic Book" panose="020B0503020102020204" pitchFamily="34" charset="0"/>
                <a:cs typeface="Calibri" panose="020F0502020204030204" pitchFamily="34" charset="0"/>
              </a:rPr>
              <a:t> </a:t>
            </a:r>
            <a:r>
              <a:rPr lang="en-US" sz="1600" dirty="0">
                <a:latin typeface="Franklin Gothic Book" panose="020B0503020102020204" pitchFamily="34" charset="0"/>
                <a:cs typeface="Calibri" panose="020F0502020204030204" pitchFamily="34" charset="0"/>
                <a:hlinkClick r:id="rId2"/>
              </a:rPr>
              <a:t>https://www.nmhealth.org/about/phd/pchb/dpcp/</a:t>
            </a:r>
            <a:endParaRPr lang="en-US" dirty="0">
              <a:latin typeface="Franklin Gothic Book" panose="020B050302010202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20F6D751-5C47-4CE1-A3F9-13AE859D43A5}"/>
              </a:ext>
            </a:extLst>
          </p:cNvPr>
          <p:cNvSpPr txBox="1"/>
          <p:nvPr/>
        </p:nvSpPr>
        <p:spPr>
          <a:xfrm>
            <a:off x="4411645" y="1659283"/>
            <a:ext cx="4572000" cy="1477328"/>
          </a:xfrm>
          <a:prstGeom prst="rect">
            <a:avLst/>
          </a:prstGeom>
          <a:noFill/>
        </p:spPr>
        <p:txBody>
          <a:bodyPr wrap="square">
            <a:spAutoFit/>
          </a:bodyPr>
          <a:lstStyle/>
          <a:p>
            <a:pPr algn="ctr"/>
            <a:r>
              <a:rPr lang="en-US" sz="1800" dirty="0">
                <a:solidFill>
                  <a:srgbClr val="006633"/>
                </a:solidFill>
              </a:rPr>
              <a:t>Heart Disease &amp; Stroke Prevention Program</a:t>
            </a:r>
          </a:p>
          <a:p>
            <a:pPr algn="ctr"/>
            <a:r>
              <a:rPr lang="en-US" dirty="0">
                <a:cs typeface="Calibri" panose="020F0502020204030204" pitchFamily="34" charset="0"/>
              </a:rPr>
              <a:t>Diabetes and Heart Health Section</a:t>
            </a:r>
          </a:p>
          <a:p>
            <a:pPr algn="ctr"/>
            <a:r>
              <a:rPr lang="en-US" sz="1800" dirty="0"/>
              <a:t>Population and Community Health Bureau</a:t>
            </a:r>
          </a:p>
          <a:p>
            <a:pPr algn="ctr"/>
            <a:r>
              <a:rPr lang="en-US" sz="1800" dirty="0"/>
              <a:t>Public Health Division</a:t>
            </a:r>
          </a:p>
          <a:p>
            <a:pPr algn="ctr"/>
            <a:r>
              <a:rPr lang="en-US" sz="1800" dirty="0"/>
              <a:t>New Mexico Department of Health</a:t>
            </a:r>
          </a:p>
        </p:txBody>
      </p:sp>
      <p:pic>
        <p:nvPicPr>
          <p:cNvPr id="10" name="Picture 2">
            <a:extLst>
              <a:ext uri="{FF2B5EF4-FFF2-40B4-BE49-F238E27FC236}">
                <a16:creationId xmlns:a16="http://schemas.microsoft.com/office/drawing/2014/main" id="{651B8EEC-8AC7-4199-86FF-1A2B7AFBCD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1893" y="4267691"/>
            <a:ext cx="2213815" cy="1477329"/>
          </a:xfrm>
          <a:prstGeom prst="rect">
            <a:avLst/>
          </a:prstGeom>
          <a:noFill/>
          <a:ln>
            <a:solidFill>
              <a:schemeClr val="accent6">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520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62682BD-0727-442A-B547-63C21C705C03}"/>
              </a:ext>
            </a:extLst>
          </p:cNvPr>
          <p:cNvGraphicFramePr>
            <a:graphicFrameLocks noGrp="1"/>
          </p:cNvGraphicFramePr>
          <p:nvPr>
            <p:ph idx="1"/>
            <p:extLst>
              <p:ext uri="{D42A27DB-BD31-4B8C-83A1-F6EECF244321}">
                <p14:modId xmlns:p14="http://schemas.microsoft.com/office/powerpoint/2010/main" val="1735146297"/>
              </p:ext>
            </p:extLst>
          </p:nvPr>
        </p:nvGraphicFramePr>
        <p:xfrm>
          <a:off x="628650" y="372862"/>
          <a:ext cx="7886700" cy="533833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CCE8FC6-4782-4A52-8A01-F0B8CDC22917}"/>
              </a:ext>
            </a:extLst>
          </p:cNvPr>
          <p:cNvSpPr>
            <a:spLocks noGrp="1"/>
          </p:cNvSpPr>
          <p:nvPr>
            <p:ph type="sldNum" sz="quarter" idx="4"/>
          </p:nvPr>
        </p:nvSpPr>
        <p:spPr/>
        <p:txBody>
          <a:bodyPr/>
          <a:lstStyle/>
          <a:p>
            <a:endParaRPr lang="en-US" dirty="0"/>
          </a:p>
        </p:txBody>
      </p:sp>
      <p:sp>
        <p:nvSpPr>
          <p:cNvPr id="5" name="TextBox 4">
            <a:extLst>
              <a:ext uri="{FF2B5EF4-FFF2-40B4-BE49-F238E27FC236}">
                <a16:creationId xmlns:a16="http://schemas.microsoft.com/office/drawing/2014/main" id="{2BC6AA4E-4899-4468-BC74-39F94AFB6787}"/>
              </a:ext>
            </a:extLst>
          </p:cNvPr>
          <p:cNvSpPr txBox="1"/>
          <p:nvPr/>
        </p:nvSpPr>
        <p:spPr>
          <a:xfrm>
            <a:off x="166985" y="2038525"/>
            <a:ext cx="461665" cy="1585519"/>
          </a:xfrm>
          <a:prstGeom prst="rect">
            <a:avLst/>
          </a:prstGeom>
          <a:noFill/>
        </p:spPr>
        <p:txBody>
          <a:bodyPr vert="vert270" wrap="square" rtlCol="0">
            <a:spAutoFit/>
          </a:bodyPr>
          <a:lstStyle/>
          <a:p>
            <a:r>
              <a:rPr lang="en-US" dirty="0"/>
              <a:t>Percentage (%)</a:t>
            </a:r>
          </a:p>
        </p:txBody>
      </p:sp>
    </p:spTree>
    <p:extLst>
      <p:ext uri="{BB962C8B-B14F-4D97-AF65-F5344CB8AC3E}">
        <p14:creationId xmlns:p14="http://schemas.microsoft.com/office/powerpoint/2010/main" val="1029462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62682BD-0727-442A-B547-63C21C705C03}"/>
              </a:ext>
            </a:extLst>
          </p:cNvPr>
          <p:cNvGraphicFramePr>
            <a:graphicFrameLocks noGrp="1"/>
          </p:cNvGraphicFramePr>
          <p:nvPr>
            <p:ph idx="1"/>
            <p:extLst>
              <p:ext uri="{D42A27DB-BD31-4B8C-83A1-F6EECF244321}">
                <p14:modId xmlns:p14="http://schemas.microsoft.com/office/powerpoint/2010/main" val="64609317"/>
              </p:ext>
            </p:extLst>
          </p:nvPr>
        </p:nvGraphicFramePr>
        <p:xfrm>
          <a:off x="628650" y="543344"/>
          <a:ext cx="7886700" cy="533833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CCE8FC6-4782-4A52-8A01-F0B8CDC22917}"/>
              </a:ext>
            </a:extLst>
          </p:cNvPr>
          <p:cNvSpPr>
            <a:spLocks noGrp="1"/>
          </p:cNvSpPr>
          <p:nvPr>
            <p:ph type="sldNum" sz="quarter" idx="4"/>
          </p:nvPr>
        </p:nvSpPr>
        <p:spPr/>
        <p:txBody>
          <a:bodyPr/>
          <a:lstStyle/>
          <a:p>
            <a:endParaRPr lang="en-US" dirty="0"/>
          </a:p>
        </p:txBody>
      </p:sp>
      <p:sp>
        <p:nvSpPr>
          <p:cNvPr id="5" name="TextBox 4">
            <a:extLst>
              <a:ext uri="{FF2B5EF4-FFF2-40B4-BE49-F238E27FC236}">
                <a16:creationId xmlns:a16="http://schemas.microsoft.com/office/drawing/2014/main" id="{2BC6AA4E-4899-4468-BC74-39F94AFB6787}"/>
              </a:ext>
            </a:extLst>
          </p:cNvPr>
          <p:cNvSpPr txBox="1"/>
          <p:nvPr/>
        </p:nvSpPr>
        <p:spPr>
          <a:xfrm>
            <a:off x="166985" y="2038525"/>
            <a:ext cx="461665" cy="1585519"/>
          </a:xfrm>
          <a:prstGeom prst="rect">
            <a:avLst/>
          </a:prstGeom>
          <a:noFill/>
        </p:spPr>
        <p:txBody>
          <a:bodyPr vert="vert270" wrap="square" rtlCol="0">
            <a:spAutoFit/>
          </a:bodyPr>
          <a:lstStyle/>
          <a:p>
            <a:r>
              <a:rPr lang="en-US" dirty="0"/>
              <a:t>Percentage (%)</a:t>
            </a:r>
          </a:p>
        </p:txBody>
      </p:sp>
    </p:spTree>
    <p:extLst>
      <p:ext uri="{BB962C8B-B14F-4D97-AF65-F5344CB8AC3E}">
        <p14:creationId xmlns:p14="http://schemas.microsoft.com/office/powerpoint/2010/main" val="2734131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62682BD-0727-442A-B547-63C21C705C03}"/>
              </a:ext>
            </a:extLst>
          </p:cNvPr>
          <p:cNvGraphicFramePr>
            <a:graphicFrameLocks noGrp="1"/>
          </p:cNvGraphicFramePr>
          <p:nvPr>
            <p:ph idx="1"/>
            <p:extLst>
              <p:ext uri="{D42A27DB-BD31-4B8C-83A1-F6EECF244321}">
                <p14:modId xmlns:p14="http://schemas.microsoft.com/office/powerpoint/2010/main" val="3574070926"/>
              </p:ext>
            </p:extLst>
          </p:nvPr>
        </p:nvGraphicFramePr>
        <p:xfrm>
          <a:off x="628650" y="372862"/>
          <a:ext cx="7886700" cy="533833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CCE8FC6-4782-4A52-8A01-F0B8CDC22917}"/>
              </a:ext>
            </a:extLst>
          </p:cNvPr>
          <p:cNvSpPr>
            <a:spLocks noGrp="1"/>
          </p:cNvSpPr>
          <p:nvPr>
            <p:ph type="sldNum" sz="quarter" idx="4"/>
          </p:nvPr>
        </p:nvSpPr>
        <p:spPr/>
        <p:txBody>
          <a:bodyPr/>
          <a:lstStyle/>
          <a:p>
            <a:endParaRPr lang="en-US" dirty="0"/>
          </a:p>
        </p:txBody>
      </p:sp>
      <p:sp>
        <p:nvSpPr>
          <p:cNvPr id="2" name="TextBox 1">
            <a:extLst>
              <a:ext uri="{FF2B5EF4-FFF2-40B4-BE49-F238E27FC236}">
                <a16:creationId xmlns:a16="http://schemas.microsoft.com/office/drawing/2014/main" id="{970C455C-83A0-4563-A504-BA2E361051A0}"/>
              </a:ext>
            </a:extLst>
          </p:cNvPr>
          <p:cNvSpPr txBox="1"/>
          <p:nvPr/>
        </p:nvSpPr>
        <p:spPr>
          <a:xfrm>
            <a:off x="166985" y="2038525"/>
            <a:ext cx="461665" cy="1585519"/>
          </a:xfrm>
          <a:prstGeom prst="rect">
            <a:avLst/>
          </a:prstGeom>
          <a:noFill/>
        </p:spPr>
        <p:txBody>
          <a:bodyPr vert="vert270" wrap="square" rtlCol="0">
            <a:spAutoFit/>
          </a:bodyPr>
          <a:lstStyle/>
          <a:p>
            <a:r>
              <a:rPr lang="en-US" dirty="0"/>
              <a:t>Percentage (%)</a:t>
            </a:r>
          </a:p>
        </p:txBody>
      </p:sp>
    </p:spTree>
    <p:extLst>
      <p:ext uri="{BB962C8B-B14F-4D97-AF65-F5344CB8AC3E}">
        <p14:creationId xmlns:p14="http://schemas.microsoft.com/office/powerpoint/2010/main" val="3405878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62682BD-0727-442A-B547-63C21C705C03}"/>
              </a:ext>
            </a:extLst>
          </p:cNvPr>
          <p:cNvGraphicFramePr>
            <a:graphicFrameLocks noGrp="1"/>
          </p:cNvGraphicFramePr>
          <p:nvPr>
            <p:ph idx="1"/>
            <p:extLst>
              <p:ext uri="{D42A27DB-BD31-4B8C-83A1-F6EECF244321}">
                <p14:modId xmlns:p14="http://schemas.microsoft.com/office/powerpoint/2010/main" val="112268910"/>
              </p:ext>
            </p:extLst>
          </p:nvPr>
        </p:nvGraphicFramePr>
        <p:xfrm>
          <a:off x="628650" y="372862"/>
          <a:ext cx="7886700" cy="533833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CCE8FC6-4782-4A52-8A01-F0B8CDC22917}"/>
              </a:ext>
            </a:extLst>
          </p:cNvPr>
          <p:cNvSpPr>
            <a:spLocks noGrp="1"/>
          </p:cNvSpPr>
          <p:nvPr>
            <p:ph type="sldNum" sz="quarter" idx="4"/>
          </p:nvPr>
        </p:nvSpPr>
        <p:spPr/>
        <p:txBody>
          <a:bodyPr/>
          <a:lstStyle/>
          <a:p>
            <a:endParaRPr lang="en-US" dirty="0"/>
          </a:p>
        </p:txBody>
      </p:sp>
      <p:sp>
        <p:nvSpPr>
          <p:cNvPr id="5" name="TextBox 4">
            <a:extLst>
              <a:ext uri="{FF2B5EF4-FFF2-40B4-BE49-F238E27FC236}">
                <a16:creationId xmlns:a16="http://schemas.microsoft.com/office/drawing/2014/main" id="{2BC6AA4E-4899-4468-BC74-39F94AFB6787}"/>
              </a:ext>
            </a:extLst>
          </p:cNvPr>
          <p:cNvSpPr txBox="1"/>
          <p:nvPr/>
        </p:nvSpPr>
        <p:spPr>
          <a:xfrm>
            <a:off x="166985" y="2038525"/>
            <a:ext cx="461665" cy="1585519"/>
          </a:xfrm>
          <a:prstGeom prst="rect">
            <a:avLst/>
          </a:prstGeom>
          <a:noFill/>
        </p:spPr>
        <p:txBody>
          <a:bodyPr vert="vert270" wrap="square" rtlCol="0">
            <a:spAutoFit/>
          </a:bodyPr>
          <a:lstStyle/>
          <a:p>
            <a:r>
              <a:rPr lang="en-US" dirty="0"/>
              <a:t>Percentage (%)</a:t>
            </a:r>
          </a:p>
        </p:txBody>
      </p:sp>
    </p:spTree>
    <p:extLst>
      <p:ext uri="{BB962C8B-B14F-4D97-AF65-F5344CB8AC3E}">
        <p14:creationId xmlns:p14="http://schemas.microsoft.com/office/powerpoint/2010/main" val="3201682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62682BD-0727-442A-B547-63C21C705C03}"/>
              </a:ext>
            </a:extLst>
          </p:cNvPr>
          <p:cNvGraphicFramePr>
            <a:graphicFrameLocks noGrp="1"/>
          </p:cNvGraphicFramePr>
          <p:nvPr>
            <p:ph idx="1"/>
            <p:extLst>
              <p:ext uri="{D42A27DB-BD31-4B8C-83A1-F6EECF244321}">
                <p14:modId xmlns:p14="http://schemas.microsoft.com/office/powerpoint/2010/main" val="4068307859"/>
              </p:ext>
            </p:extLst>
          </p:nvPr>
        </p:nvGraphicFramePr>
        <p:xfrm>
          <a:off x="628650" y="372862"/>
          <a:ext cx="7886700" cy="533833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CCE8FC6-4782-4A52-8A01-F0B8CDC22917}"/>
              </a:ext>
            </a:extLst>
          </p:cNvPr>
          <p:cNvSpPr>
            <a:spLocks noGrp="1"/>
          </p:cNvSpPr>
          <p:nvPr>
            <p:ph type="sldNum" sz="quarter" idx="4"/>
          </p:nvPr>
        </p:nvSpPr>
        <p:spPr/>
        <p:txBody>
          <a:bodyPr/>
          <a:lstStyle/>
          <a:p>
            <a:endParaRPr lang="en-US" dirty="0"/>
          </a:p>
        </p:txBody>
      </p:sp>
      <p:sp>
        <p:nvSpPr>
          <p:cNvPr id="5" name="TextBox 4">
            <a:extLst>
              <a:ext uri="{FF2B5EF4-FFF2-40B4-BE49-F238E27FC236}">
                <a16:creationId xmlns:a16="http://schemas.microsoft.com/office/drawing/2014/main" id="{238FD06D-7181-4FEB-95F1-26D56703AF79}"/>
              </a:ext>
            </a:extLst>
          </p:cNvPr>
          <p:cNvSpPr txBox="1"/>
          <p:nvPr/>
        </p:nvSpPr>
        <p:spPr>
          <a:xfrm>
            <a:off x="166985" y="2038525"/>
            <a:ext cx="461665" cy="1585519"/>
          </a:xfrm>
          <a:prstGeom prst="rect">
            <a:avLst/>
          </a:prstGeom>
          <a:noFill/>
        </p:spPr>
        <p:txBody>
          <a:bodyPr vert="vert270" wrap="square" rtlCol="0">
            <a:spAutoFit/>
          </a:bodyPr>
          <a:lstStyle/>
          <a:p>
            <a:r>
              <a:rPr lang="en-US" dirty="0"/>
              <a:t>Percentage (%)</a:t>
            </a:r>
          </a:p>
        </p:txBody>
      </p:sp>
    </p:spTree>
    <p:extLst>
      <p:ext uri="{BB962C8B-B14F-4D97-AF65-F5344CB8AC3E}">
        <p14:creationId xmlns:p14="http://schemas.microsoft.com/office/powerpoint/2010/main" val="45368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62682BD-0727-442A-B547-63C21C705C03}"/>
              </a:ext>
            </a:extLst>
          </p:cNvPr>
          <p:cNvGraphicFramePr>
            <a:graphicFrameLocks noGrp="1"/>
          </p:cNvGraphicFramePr>
          <p:nvPr>
            <p:ph idx="1"/>
            <p:extLst>
              <p:ext uri="{D42A27DB-BD31-4B8C-83A1-F6EECF244321}">
                <p14:modId xmlns:p14="http://schemas.microsoft.com/office/powerpoint/2010/main" val="3068707067"/>
              </p:ext>
            </p:extLst>
          </p:nvPr>
        </p:nvGraphicFramePr>
        <p:xfrm>
          <a:off x="628650" y="372862"/>
          <a:ext cx="7886700" cy="533833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CCE8FC6-4782-4A52-8A01-F0B8CDC22917}"/>
              </a:ext>
            </a:extLst>
          </p:cNvPr>
          <p:cNvSpPr>
            <a:spLocks noGrp="1"/>
          </p:cNvSpPr>
          <p:nvPr>
            <p:ph type="sldNum" sz="quarter" idx="4"/>
          </p:nvPr>
        </p:nvSpPr>
        <p:spPr/>
        <p:txBody>
          <a:bodyPr/>
          <a:lstStyle/>
          <a:p>
            <a:endParaRPr lang="en-US" dirty="0"/>
          </a:p>
        </p:txBody>
      </p:sp>
      <p:sp>
        <p:nvSpPr>
          <p:cNvPr id="5" name="TextBox 4">
            <a:extLst>
              <a:ext uri="{FF2B5EF4-FFF2-40B4-BE49-F238E27FC236}">
                <a16:creationId xmlns:a16="http://schemas.microsoft.com/office/drawing/2014/main" id="{D3AA5981-9938-42F6-8CCD-620F2D5CCCF1}"/>
              </a:ext>
            </a:extLst>
          </p:cNvPr>
          <p:cNvSpPr txBox="1"/>
          <p:nvPr/>
        </p:nvSpPr>
        <p:spPr>
          <a:xfrm>
            <a:off x="166985" y="2038525"/>
            <a:ext cx="461665" cy="1585519"/>
          </a:xfrm>
          <a:prstGeom prst="rect">
            <a:avLst/>
          </a:prstGeom>
          <a:noFill/>
        </p:spPr>
        <p:txBody>
          <a:bodyPr vert="vert270" wrap="square" rtlCol="0">
            <a:spAutoFit/>
          </a:bodyPr>
          <a:lstStyle/>
          <a:p>
            <a:r>
              <a:rPr lang="en-US" dirty="0"/>
              <a:t>Percentage (%)</a:t>
            </a:r>
          </a:p>
        </p:txBody>
      </p:sp>
    </p:spTree>
    <p:extLst>
      <p:ext uri="{BB962C8B-B14F-4D97-AF65-F5344CB8AC3E}">
        <p14:creationId xmlns:p14="http://schemas.microsoft.com/office/powerpoint/2010/main" val="2958704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62682BD-0727-442A-B547-63C21C705C03}"/>
              </a:ext>
            </a:extLst>
          </p:cNvPr>
          <p:cNvGraphicFramePr>
            <a:graphicFrameLocks noGrp="1"/>
          </p:cNvGraphicFramePr>
          <p:nvPr>
            <p:ph idx="1"/>
            <p:extLst>
              <p:ext uri="{D42A27DB-BD31-4B8C-83A1-F6EECF244321}">
                <p14:modId xmlns:p14="http://schemas.microsoft.com/office/powerpoint/2010/main" val="1791338016"/>
              </p:ext>
            </p:extLst>
          </p:nvPr>
        </p:nvGraphicFramePr>
        <p:xfrm>
          <a:off x="628650" y="372862"/>
          <a:ext cx="7886700" cy="533833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CCE8FC6-4782-4A52-8A01-F0B8CDC22917}"/>
              </a:ext>
            </a:extLst>
          </p:cNvPr>
          <p:cNvSpPr>
            <a:spLocks noGrp="1"/>
          </p:cNvSpPr>
          <p:nvPr>
            <p:ph type="sldNum" sz="quarter" idx="4"/>
          </p:nvPr>
        </p:nvSpPr>
        <p:spPr/>
        <p:txBody>
          <a:bodyPr/>
          <a:lstStyle/>
          <a:p>
            <a:endParaRPr lang="en-US" dirty="0"/>
          </a:p>
        </p:txBody>
      </p:sp>
      <p:sp>
        <p:nvSpPr>
          <p:cNvPr id="5" name="TextBox 4">
            <a:extLst>
              <a:ext uri="{FF2B5EF4-FFF2-40B4-BE49-F238E27FC236}">
                <a16:creationId xmlns:a16="http://schemas.microsoft.com/office/drawing/2014/main" id="{238FD06D-7181-4FEB-95F1-26D56703AF79}"/>
              </a:ext>
            </a:extLst>
          </p:cNvPr>
          <p:cNvSpPr txBox="1"/>
          <p:nvPr/>
        </p:nvSpPr>
        <p:spPr>
          <a:xfrm>
            <a:off x="166985" y="2038525"/>
            <a:ext cx="461665" cy="1585519"/>
          </a:xfrm>
          <a:prstGeom prst="rect">
            <a:avLst/>
          </a:prstGeom>
          <a:noFill/>
        </p:spPr>
        <p:txBody>
          <a:bodyPr vert="vert270" wrap="square" rtlCol="0">
            <a:spAutoFit/>
          </a:bodyPr>
          <a:lstStyle/>
          <a:p>
            <a:r>
              <a:rPr lang="en-US" dirty="0"/>
              <a:t>Percentage (%)</a:t>
            </a:r>
          </a:p>
        </p:txBody>
      </p:sp>
    </p:spTree>
    <p:extLst>
      <p:ext uri="{BB962C8B-B14F-4D97-AF65-F5344CB8AC3E}">
        <p14:creationId xmlns:p14="http://schemas.microsoft.com/office/powerpoint/2010/main" val="114124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62682BD-0727-442A-B547-63C21C705C03}"/>
              </a:ext>
            </a:extLst>
          </p:cNvPr>
          <p:cNvGraphicFramePr>
            <a:graphicFrameLocks noGrp="1"/>
          </p:cNvGraphicFramePr>
          <p:nvPr>
            <p:ph idx="1"/>
            <p:extLst>
              <p:ext uri="{D42A27DB-BD31-4B8C-83A1-F6EECF244321}">
                <p14:modId xmlns:p14="http://schemas.microsoft.com/office/powerpoint/2010/main" val="1886190859"/>
              </p:ext>
            </p:extLst>
          </p:nvPr>
        </p:nvGraphicFramePr>
        <p:xfrm>
          <a:off x="628650" y="372862"/>
          <a:ext cx="7886700" cy="533833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CCE8FC6-4782-4A52-8A01-F0B8CDC22917}"/>
              </a:ext>
            </a:extLst>
          </p:cNvPr>
          <p:cNvSpPr>
            <a:spLocks noGrp="1"/>
          </p:cNvSpPr>
          <p:nvPr>
            <p:ph type="sldNum" sz="quarter" idx="4"/>
          </p:nvPr>
        </p:nvSpPr>
        <p:spPr/>
        <p:txBody>
          <a:bodyPr/>
          <a:lstStyle/>
          <a:p>
            <a:endParaRPr lang="en-US" dirty="0"/>
          </a:p>
        </p:txBody>
      </p:sp>
      <p:sp>
        <p:nvSpPr>
          <p:cNvPr id="5" name="TextBox 4">
            <a:extLst>
              <a:ext uri="{FF2B5EF4-FFF2-40B4-BE49-F238E27FC236}">
                <a16:creationId xmlns:a16="http://schemas.microsoft.com/office/drawing/2014/main" id="{238FD06D-7181-4FEB-95F1-26D56703AF79}"/>
              </a:ext>
            </a:extLst>
          </p:cNvPr>
          <p:cNvSpPr txBox="1"/>
          <p:nvPr/>
        </p:nvSpPr>
        <p:spPr>
          <a:xfrm>
            <a:off x="166985" y="2038525"/>
            <a:ext cx="461665" cy="1585519"/>
          </a:xfrm>
          <a:prstGeom prst="rect">
            <a:avLst/>
          </a:prstGeom>
          <a:noFill/>
        </p:spPr>
        <p:txBody>
          <a:bodyPr vert="vert270" wrap="square" rtlCol="0">
            <a:spAutoFit/>
          </a:bodyPr>
          <a:lstStyle/>
          <a:p>
            <a:r>
              <a:rPr lang="en-US" dirty="0"/>
              <a:t>Percentage (%)</a:t>
            </a:r>
          </a:p>
        </p:txBody>
      </p:sp>
    </p:spTree>
    <p:extLst>
      <p:ext uri="{BB962C8B-B14F-4D97-AF65-F5344CB8AC3E}">
        <p14:creationId xmlns:p14="http://schemas.microsoft.com/office/powerpoint/2010/main" val="3793297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62682BD-0727-442A-B547-63C21C705C03}"/>
              </a:ext>
            </a:extLst>
          </p:cNvPr>
          <p:cNvGraphicFramePr>
            <a:graphicFrameLocks noGrp="1"/>
          </p:cNvGraphicFramePr>
          <p:nvPr>
            <p:ph idx="1"/>
            <p:extLst>
              <p:ext uri="{D42A27DB-BD31-4B8C-83A1-F6EECF244321}">
                <p14:modId xmlns:p14="http://schemas.microsoft.com/office/powerpoint/2010/main" val="1304655628"/>
              </p:ext>
            </p:extLst>
          </p:nvPr>
        </p:nvGraphicFramePr>
        <p:xfrm>
          <a:off x="628650" y="372862"/>
          <a:ext cx="7886700" cy="533833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CCE8FC6-4782-4A52-8A01-F0B8CDC22917}"/>
              </a:ext>
            </a:extLst>
          </p:cNvPr>
          <p:cNvSpPr>
            <a:spLocks noGrp="1"/>
          </p:cNvSpPr>
          <p:nvPr>
            <p:ph type="sldNum" sz="quarter" idx="4"/>
          </p:nvPr>
        </p:nvSpPr>
        <p:spPr/>
        <p:txBody>
          <a:bodyPr/>
          <a:lstStyle/>
          <a:p>
            <a:endParaRPr lang="en-US" dirty="0"/>
          </a:p>
        </p:txBody>
      </p:sp>
      <p:sp>
        <p:nvSpPr>
          <p:cNvPr id="5" name="TextBox 4">
            <a:extLst>
              <a:ext uri="{FF2B5EF4-FFF2-40B4-BE49-F238E27FC236}">
                <a16:creationId xmlns:a16="http://schemas.microsoft.com/office/drawing/2014/main" id="{238FD06D-7181-4FEB-95F1-26D56703AF79}"/>
              </a:ext>
            </a:extLst>
          </p:cNvPr>
          <p:cNvSpPr txBox="1"/>
          <p:nvPr/>
        </p:nvSpPr>
        <p:spPr>
          <a:xfrm>
            <a:off x="166985" y="2038525"/>
            <a:ext cx="461665" cy="1585519"/>
          </a:xfrm>
          <a:prstGeom prst="rect">
            <a:avLst/>
          </a:prstGeom>
          <a:noFill/>
        </p:spPr>
        <p:txBody>
          <a:bodyPr vert="vert270" wrap="square" rtlCol="0">
            <a:spAutoFit/>
          </a:bodyPr>
          <a:lstStyle/>
          <a:p>
            <a:r>
              <a:rPr lang="en-US" dirty="0"/>
              <a:t>Percentage (%)</a:t>
            </a:r>
          </a:p>
        </p:txBody>
      </p:sp>
    </p:spTree>
    <p:extLst>
      <p:ext uri="{BB962C8B-B14F-4D97-AF65-F5344CB8AC3E}">
        <p14:creationId xmlns:p14="http://schemas.microsoft.com/office/powerpoint/2010/main" val="14951206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62682BD-0727-442A-B547-63C21C705C03}"/>
              </a:ext>
            </a:extLst>
          </p:cNvPr>
          <p:cNvGraphicFramePr>
            <a:graphicFrameLocks noGrp="1"/>
          </p:cNvGraphicFramePr>
          <p:nvPr>
            <p:ph idx="1"/>
            <p:extLst>
              <p:ext uri="{D42A27DB-BD31-4B8C-83A1-F6EECF244321}">
                <p14:modId xmlns:p14="http://schemas.microsoft.com/office/powerpoint/2010/main" val="3216505994"/>
              </p:ext>
            </p:extLst>
          </p:nvPr>
        </p:nvGraphicFramePr>
        <p:xfrm>
          <a:off x="628650" y="372862"/>
          <a:ext cx="7886700" cy="533833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CCE8FC6-4782-4A52-8A01-F0B8CDC22917}"/>
              </a:ext>
            </a:extLst>
          </p:cNvPr>
          <p:cNvSpPr>
            <a:spLocks noGrp="1"/>
          </p:cNvSpPr>
          <p:nvPr>
            <p:ph type="sldNum" sz="quarter" idx="4"/>
          </p:nvPr>
        </p:nvSpPr>
        <p:spPr/>
        <p:txBody>
          <a:bodyPr/>
          <a:lstStyle/>
          <a:p>
            <a:endParaRPr lang="en-US" dirty="0"/>
          </a:p>
        </p:txBody>
      </p:sp>
      <p:sp>
        <p:nvSpPr>
          <p:cNvPr id="5" name="TextBox 4">
            <a:extLst>
              <a:ext uri="{FF2B5EF4-FFF2-40B4-BE49-F238E27FC236}">
                <a16:creationId xmlns:a16="http://schemas.microsoft.com/office/drawing/2014/main" id="{238FD06D-7181-4FEB-95F1-26D56703AF79}"/>
              </a:ext>
            </a:extLst>
          </p:cNvPr>
          <p:cNvSpPr txBox="1"/>
          <p:nvPr/>
        </p:nvSpPr>
        <p:spPr>
          <a:xfrm>
            <a:off x="166985" y="2038525"/>
            <a:ext cx="461665" cy="1585519"/>
          </a:xfrm>
          <a:prstGeom prst="rect">
            <a:avLst/>
          </a:prstGeom>
          <a:noFill/>
        </p:spPr>
        <p:txBody>
          <a:bodyPr vert="vert270" wrap="square" rtlCol="0">
            <a:spAutoFit/>
          </a:bodyPr>
          <a:lstStyle/>
          <a:p>
            <a:r>
              <a:rPr lang="en-US" dirty="0"/>
              <a:t>Percentage (%)</a:t>
            </a:r>
          </a:p>
        </p:txBody>
      </p:sp>
    </p:spTree>
    <p:extLst>
      <p:ext uri="{BB962C8B-B14F-4D97-AF65-F5344CB8AC3E}">
        <p14:creationId xmlns:p14="http://schemas.microsoft.com/office/powerpoint/2010/main" val="13285639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6687-E951-4216-8297-EE328D34C5F4}"/>
              </a:ext>
            </a:extLst>
          </p:cNvPr>
          <p:cNvSpPr>
            <a:spLocks noGrp="1"/>
          </p:cNvSpPr>
          <p:nvPr>
            <p:ph type="title"/>
          </p:nvPr>
        </p:nvSpPr>
        <p:spPr>
          <a:xfrm>
            <a:off x="1731360" y="81217"/>
            <a:ext cx="6101733" cy="677541"/>
          </a:xfrm>
        </p:spPr>
        <p:txBody>
          <a:bodyPr>
            <a:noAutofit/>
          </a:bodyPr>
          <a:lstStyle/>
          <a:p>
            <a:pPr algn="ctr" rtl="0">
              <a:defRPr sz="1862" b="0" i="0" u="none" strike="noStrike" kern="1200" spc="0" baseline="0">
                <a:solidFill>
                  <a:prstClr val="black">
                    <a:lumMod val="65000"/>
                    <a:lumOff val="35000"/>
                  </a:prstClr>
                </a:solidFill>
                <a:latin typeface="+mn-lt"/>
                <a:ea typeface="+mn-ea"/>
                <a:cs typeface="+mn-cs"/>
              </a:defRPr>
            </a:pPr>
            <a:r>
              <a:rPr lang="en-US" sz="2400" dirty="0">
                <a:solidFill>
                  <a:schemeClr val="accent6">
                    <a:lumMod val="50000"/>
                  </a:schemeClr>
                </a:solidFill>
              </a:rPr>
              <a:t>Diagnosed Diabetes By County of Residence</a:t>
            </a:r>
            <a:br>
              <a:rPr lang="en-US" sz="2400" dirty="0">
                <a:solidFill>
                  <a:schemeClr val="accent6">
                    <a:lumMod val="50000"/>
                  </a:schemeClr>
                </a:solidFill>
              </a:rPr>
            </a:br>
            <a:r>
              <a:rPr lang="en-US" sz="2400" dirty="0">
                <a:solidFill>
                  <a:schemeClr val="accent6">
                    <a:lumMod val="50000"/>
                  </a:schemeClr>
                </a:solidFill>
              </a:rPr>
              <a:t>2018-2020</a:t>
            </a:r>
            <a:r>
              <a:rPr lang="en-US" sz="2400" baseline="0" dirty="0">
                <a:solidFill>
                  <a:schemeClr val="accent6">
                    <a:lumMod val="50000"/>
                  </a:schemeClr>
                </a:solidFill>
              </a:rPr>
              <a:t> Weighted Age-adjusted Estimates</a:t>
            </a:r>
            <a:endParaRPr lang="en-US" sz="2400" dirty="0">
              <a:solidFill>
                <a:schemeClr val="accent6">
                  <a:lumMod val="50000"/>
                </a:schemeClr>
              </a:solidFill>
            </a:endParaRPr>
          </a:p>
        </p:txBody>
      </p:sp>
      <p:sp>
        <p:nvSpPr>
          <p:cNvPr id="4" name="Slide Number Placeholder 3">
            <a:extLst>
              <a:ext uri="{FF2B5EF4-FFF2-40B4-BE49-F238E27FC236}">
                <a16:creationId xmlns:a16="http://schemas.microsoft.com/office/drawing/2014/main" id="{44795407-AAC1-43D6-AF32-51E6FFF8F14D}"/>
              </a:ext>
            </a:extLst>
          </p:cNvPr>
          <p:cNvSpPr>
            <a:spLocks noGrp="1"/>
          </p:cNvSpPr>
          <p:nvPr>
            <p:ph type="sldNum" sz="quarter" idx="4"/>
          </p:nvPr>
        </p:nvSpPr>
        <p:spPr/>
        <p:txBody>
          <a:bodyPr/>
          <a:lstStyle/>
          <a:p>
            <a:endParaRPr lang="en-US" dirty="0"/>
          </a:p>
        </p:txBody>
      </p:sp>
      <p:pic>
        <p:nvPicPr>
          <p:cNvPr id="7" name="Picture 6">
            <a:extLst>
              <a:ext uri="{FF2B5EF4-FFF2-40B4-BE49-F238E27FC236}">
                <a16:creationId xmlns:a16="http://schemas.microsoft.com/office/drawing/2014/main" id="{18936A58-C0F1-458A-8782-586FB3AE2998}"/>
              </a:ext>
            </a:extLst>
          </p:cNvPr>
          <p:cNvPicPr>
            <a:picLocks noChangeAspect="1"/>
          </p:cNvPicPr>
          <p:nvPr/>
        </p:nvPicPr>
        <p:blipFill>
          <a:blip r:embed="rId3"/>
          <a:stretch>
            <a:fillRect/>
          </a:stretch>
        </p:blipFill>
        <p:spPr>
          <a:xfrm>
            <a:off x="1731360" y="846306"/>
            <a:ext cx="6101734" cy="5252936"/>
          </a:xfrm>
          <a:prstGeom prst="rect">
            <a:avLst/>
          </a:prstGeom>
          <a:ln w="28575">
            <a:solidFill>
              <a:schemeClr val="accent6">
                <a:lumMod val="50000"/>
              </a:schemeClr>
            </a:solidFill>
          </a:ln>
        </p:spPr>
      </p:pic>
    </p:spTree>
    <p:extLst>
      <p:ext uri="{BB962C8B-B14F-4D97-AF65-F5344CB8AC3E}">
        <p14:creationId xmlns:p14="http://schemas.microsoft.com/office/powerpoint/2010/main" val="2759544999"/>
      </p:ext>
    </p:extLst>
  </p:cSld>
  <p:clrMapOvr>
    <a:masterClrMapping/>
  </p:clrMapOvr>
</p:sld>
</file>

<file path=ppt/theme/theme1.xml><?xml version="1.0" encoding="utf-8"?>
<a:theme xmlns:a="http://schemas.openxmlformats.org/drawingml/2006/main" name="Office Theme">
  <a:themeElements>
    <a:clrScheme name="NMDOH 2016">
      <a:dk1>
        <a:sysClr val="windowText" lastClr="000000"/>
      </a:dk1>
      <a:lt1>
        <a:sysClr val="window" lastClr="FFFFFF"/>
      </a:lt1>
      <a:dk2>
        <a:srgbClr val="2A315F"/>
      </a:dk2>
      <a:lt2>
        <a:srgbClr val="E7E6E6"/>
      </a:lt2>
      <a:accent1>
        <a:srgbClr val="4953A4"/>
      </a:accent1>
      <a:accent2>
        <a:srgbClr val="EA1D25"/>
      </a:accent2>
      <a:accent3>
        <a:srgbClr val="2E318B"/>
      </a:accent3>
      <a:accent4>
        <a:srgbClr val="FFFF00"/>
      </a:accent4>
      <a:accent5>
        <a:srgbClr val="2FA6DE"/>
      </a:accent5>
      <a:accent6>
        <a:srgbClr val="0E9C49"/>
      </a:accent6>
      <a:hlink>
        <a:srgbClr val="0563C1"/>
      </a:hlink>
      <a:folHlink>
        <a:srgbClr val="F5971E"/>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CP_HDSPP_Oct82021" id="{12E4B047-AA16-4541-97BE-3673BB0770B4}" vid="{2AFEE785-E54B-4758-A2EE-18330CD876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2230F336301A24B99B0F452AB3D45A2" ma:contentTypeVersion="0" ma:contentTypeDescription="Create a new document." ma:contentTypeScope="" ma:versionID="f3604dafa58c8d523674f9f65274a4b7">
  <xsd:schema xmlns:xsd="http://www.w3.org/2001/XMLSchema" xmlns:xs="http://www.w3.org/2001/XMLSchema" xmlns:p="http://schemas.microsoft.com/office/2006/metadata/properties" targetNamespace="http://schemas.microsoft.com/office/2006/metadata/properties" ma:root="true" ma:fieldsID="c3ac1d618640bc2c24c6bd9b51890dc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ABFA24-0978-48D9-B87E-89EB1245749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71383562-E49C-46C6-9B68-5B0AF121EEA5}">
  <ds:schemaRefs>
    <ds:schemaRef ds:uri="http://schemas.microsoft.com/sharepoint/v3/contenttype/forms"/>
  </ds:schemaRefs>
</ds:datastoreItem>
</file>

<file path=customXml/itemProps3.xml><?xml version="1.0" encoding="utf-8"?>
<ds:datastoreItem xmlns:ds="http://schemas.openxmlformats.org/officeDocument/2006/customXml" ds:itemID="{FC002CB2-4F50-4642-8E66-05F41BCFC7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37428</TotalTime>
  <Words>2641</Words>
  <Application>Microsoft Office PowerPoint</Application>
  <PresentationFormat>On-screen Show (4:3)</PresentationFormat>
  <Paragraphs>328</Paragraphs>
  <Slides>33</Slides>
  <Notes>24</Notes>
  <HiddenSlides>14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Franklin Gothic Book</vt:lpstr>
      <vt:lpstr>Franklin Gothic Medium</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Sources of data available to you …</vt:lpstr>
      <vt:lpstr>Sources of data available to you …</vt:lpstr>
      <vt:lpstr>Sources of data available to you …</vt:lpstr>
      <vt:lpstr>Sources of data available to you …</vt:lpstr>
      <vt:lpstr>Measuring Program Performance using NMDOH Referral System Data</vt:lpstr>
      <vt:lpstr>NMDOH Referral, Data and Marketing System</vt:lpstr>
      <vt:lpstr>Building a Referral, Data and Marketing System</vt:lpstr>
      <vt:lpstr>Since launching Paths to Health NM in 2018:</vt:lpstr>
      <vt:lpstr>Measuring progress to reach priority populations</vt:lpstr>
      <vt:lpstr>Looking Ahead – Expanding Referral System Capacity</vt:lpstr>
      <vt:lpstr>Thank you for your time today.  Questions?</vt:lpstr>
      <vt:lpstr>Preliminary 2019 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Diagnosed Diabetes By County of Residence 2018-2020 Weighted Age-adjusted Estimates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WAYNE HONEY</dc:creator>
  <cp:lastModifiedBy>WAYNE HONEY</cp:lastModifiedBy>
  <cp:revision>108</cp:revision>
  <dcterms:created xsi:type="dcterms:W3CDTF">2021-10-12T21:28:51Z</dcterms:created>
  <dcterms:modified xsi:type="dcterms:W3CDTF">2022-11-03T19:19:56Z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0x010100F2230F336301A24B99B0F452AB3D45A2</vt:lpwstr>
  </property>
</Properties>
</file>