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96" r:id="rId3"/>
    <p:sldMasterId id="2147483708" r:id="rId4"/>
    <p:sldMasterId id="2147483660" r:id="rId5"/>
    <p:sldMasterId id="2147483672" r:id="rId6"/>
  </p:sldMasterIdLst>
  <p:notesMasterIdLst>
    <p:notesMasterId r:id="rId43"/>
  </p:notesMasterIdLst>
  <p:sldIdLst>
    <p:sldId id="301" r:id="rId7"/>
    <p:sldId id="274" r:id="rId8"/>
    <p:sldId id="282" r:id="rId9"/>
    <p:sldId id="299" r:id="rId10"/>
    <p:sldId id="310" r:id="rId11"/>
    <p:sldId id="285" r:id="rId12"/>
    <p:sldId id="287" r:id="rId13"/>
    <p:sldId id="304" r:id="rId14"/>
    <p:sldId id="305" r:id="rId15"/>
    <p:sldId id="298" r:id="rId16"/>
    <p:sldId id="283" r:id="rId17"/>
    <p:sldId id="311" r:id="rId18"/>
    <p:sldId id="261" r:id="rId19"/>
    <p:sldId id="302" r:id="rId20"/>
    <p:sldId id="280" r:id="rId21"/>
    <p:sldId id="303" r:id="rId22"/>
    <p:sldId id="279" r:id="rId23"/>
    <p:sldId id="306" r:id="rId24"/>
    <p:sldId id="309" r:id="rId25"/>
    <p:sldId id="262" r:id="rId26"/>
    <p:sldId id="264" r:id="rId27"/>
    <p:sldId id="276" r:id="rId28"/>
    <p:sldId id="318" r:id="rId29"/>
    <p:sldId id="290" r:id="rId30"/>
    <p:sldId id="312" r:id="rId31"/>
    <p:sldId id="259" r:id="rId32"/>
    <p:sldId id="317" r:id="rId33"/>
    <p:sldId id="291" r:id="rId34"/>
    <p:sldId id="297" r:id="rId35"/>
    <p:sldId id="295" r:id="rId36"/>
    <p:sldId id="294" r:id="rId37"/>
    <p:sldId id="313" r:id="rId38"/>
    <p:sldId id="314" r:id="rId39"/>
    <p:sldId id="263" r:id="rId40"/>
    <p:sldId id="273" r:id="rId41"/>
    <p:sldId id="28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autoAdjust="0"/>
    <p:restoredTop sz="52481" autoAdjust="0"/>
  </p:normalViewPr>
  <p:slideViewPr>
    <p:cSldViewPr>
      <p:cViewPr varScale="1">
        <p:scale>
          <a:sx n="40" d="100"/>
          <a:sy n="40" d="100"/>
        </p:scale>
        <p:origin x="1716"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EBC2B-DF8E-4F7C-B8A7-7CC7EA8C7E63}" type="datetimeFigureOut">
              <a:rPr lang="en-US" smtClean="0"/>
              <a:t>11/29/2022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FFDAB-E209-4439-9C10-8BC043BD3E54}" type="slidenum">
              <a:rPr lang="en-US" smtClean="0"/>
              <a:t>‹#›</a:t>
            </a:fld>
            <a:endParaRPr lang="en-US"/>
          </a:p>
        </p:txBody>
      </p:sp>
    </p:spTree>
    <p:extLst>
      <p:ext uri="{BB962C8B-B14F-4D97-AF65-F5344CB8AC3E}">
        <p14:creationId xmlns:p14="http://schemas.microsoft.com/office/powerpoint/2010/main" val="2078294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1</a:t>
            </a:fld>
            <a:endParaRPr lang="en-US"/>
          </a:p>
        </p:txBody>
      </p:sp>
    </p:spTree>
    <p:extLst>
      <p:ext uri="{BB962C8B-B14F-4D97-AF65-F5344CB8AC3E}">
        <p14:creationId xmlns:p14="http://schemas.microsoft.com/office/powerpoint/2010/main" val="582017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100" b="1" u="none" kern="1200" dirty="0">
              <a:solidFill>
                <a:srgbClr val="FF000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2</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kern="1200" dirty="0">
                <a:solidFill>
                  <a:schemeClr val="tx1"/>
                </a:solidFill>
                <a:effectLst/>
                <a:latin typeface="+mn-lt"/>
                <a:ea typeface="+mn-ea"/>
                <a:cs typeface="+mn-cs"/>
              </a:rPr>
              <a:t>Where Lynnzy spends most of her time. Providing technical assistance and training on Workshop Wizard.  WW is responsible for data management, referral tracking, and reporting for 16 states including New Mexico.</a:t>
            </a:r>
          </a:p>
          <a:p>
            <a:pPr lvl="0"/>
            <a:endParaRPr lang="en-US" sz="1100" kern="1200" dirty="0">
              <a:solidFill>
                <a:schemeClr val="tx1"/>
              </a:solidFill>
              <a:effectLst/>
              <a:latin typeface="+mn-lt"/>
              <a:ea typeface="+mn-ea"/>
              <a:cs typeface="+mn-cs"/>
            </a:endParaRPr>
          </a:p>
          <a:p>
            <a:pPr lvl="0"/>
            <a:r>
              <a:rPr lang="en-US" sz="1100" kern="1200" dirty="0">
                <a:solidFill>
                  <a:schemeClr val="tx1"/>
                </a:solidFill>
                <a:effectLst/>
                <a:latin typeface="+mn-lt"/>
                <a:ea typeface="+mn-ea"/>
                <a:cs typeface="+mn-cs"/>
              </a:rPr>
              <a:t>Came out of our work in implementing multiple evidence-based programs in Colorado. </a:t>
            </a:r>
          </a:p>
        </p:txBody>
      </p:sp>
      <p:sp>
        <p:nvSpPr>
          <p:cNvPr id="4" name="Slide Number Placeholder 3"/>
          <p:cNvSpPr>
            <a:spLocks noGrp="1"/>
          </p:cNvSpPr>
          <p:nvPr>
            <p:ph type="sldNum" sz="quarter" idx="10"/>
          </p:nvPr>
        </p:nvSpPr>
        <p:spPr/>
        <p:txBody>
          <a:bodyPr/>
          <a:lstStyle/>
          <a:p>
            <a:fld id="{709FFDAB-E209-4439-9C10-8BC043BD3E54}" type="slidenum">
              <a:rPr lang="en-US" smtClean="0"/>
              <a:t>3</a:t>
            </a:fld>
            <a:endParaRPr lang="en-US"/>
          </a:p>
        </p:txBody>
      </p:sp>
    </p:spTree>
    <p:extLst>
      <p:ext uri="{BB962C8B-B14F-4D97-AF65-F5344CB8AC3E}">
        <p14:creationId xmlns:p14="http://schemas.microsoft.com/office/powerpoint/2010/main" val="3411626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100" b="0" u="none" kern="1200" dirty="0">
              <a:solidFill>
                <a:srgbClr val="FF000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4</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5</a:t>
            </a:fld>
            <a:endParaRPr lang="en-US"/>
          </a:p>
        </p:txBody>
      </p:sp>
    </p:spTree>
    <p:extLst>
      <p:ext uri="{BB962C8B-B14F-4D97-AF65-F5344CB8AC3E}">
        <p14:creationId xmlns:p14="http://schemas.microsoft.com/office/powerpoint/2010/main" val="4182501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1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6</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1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7</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1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8</a:t>
            </a:fld>
            <a:endParaRPr lang="en-US"/>
          </a:p>
        </p:txBody>
      </p:sp>
    </p:spTree>
    <p:extLst>
      <p:ext uri="{BB962C8B-B14F-4D97-AF65-F5344CB8AC3E}">
        <p14:creationId xmlns:p14="http://schemas.microsoft.com/office/powerpoint/2010/main" val="3875032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1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9</a:t>
            </a:fld>
            <a:endParaRPr lang="en-US"/>
          </a:p>
        </p:txBody>
      </p:sp>
    </p:spTree>
    <p:extLst>
      <p:ext uri="{BB962C8B-B14F-4D97-AF65-F5344CB8AC3E}">
        <p14:creationId xmlns:p14="http://schemas.microsoft.com/office/powerpoint/2010/main" val="1989966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10</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1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11</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12</a:t>
            </a:fld>
            <a:endParaRPr lang="en-US"/>
          </a:p>
        </p:txBody>
      </p:sp>
    </p:spTree>
    <p:extLst>
      <p:ext uri="{BB962C8B-B14F-4D97-AF65-F5344CB8AC3E}">
        <p14:creationId xmlns:p14="http://schemas.microsoft.com/office/powerpoint/2010/main" val="1805638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13</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14</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15</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16</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17</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18</a:t>
            </a:fld>
            <a:endParaRPr lang="en-US"/>
          </a:p>
        </p:txBody>
      </p:sp>
    </p:spTree>
    <p:extLst>
      <p:ext uri="{BB962C8B-B14F-4D97-AF65-F5344CB8AC3E}">
        <p14:creationId xmlns:p14="http://schemas.microsoft.com/office/powerpoint/2010/main" val="46373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fld id="{709FFDAB-E209-4439-9C10-8BC043BD3E54}" type="slidenum">
              <a:rPr lang="en-US" smtClean="0"/>
              <a:t>19</a:t>
            </a:fld>
            <a:endParaRPr lang="en-US"/>
          </a:p>
        </p:txBody>
      </p:sp>
    </p:spTree>
    <p:extLst>
      <p:ext uri="{BB962C8B-B14F-4D97-AF65-F5344CB8AC3E}">
        <p14:creationId xmlns:p14="http://schemas.microsoft.com/office/powerpoint/2010/main" val="566458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rgbClr val="00206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20</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21</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22</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23</a:t>
            </a:fld>
            <a:endParaRPr lang="en-US"/>
          </a:p>
        </p:txBody>
      </p:sp>
    </p:spTree>
    <p:extLst>
      <p:ext uri="{BB962C8B-B14F-4D97-AF65-F5344CB8AC3E}">
        <p14:creationId xmlns:p14="http://schemas.microsoft.com/office/powerpoint/2010/main" val="27318631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709FFDAB-E209-4439-9C10-8BC043BD3E54}" type="slidenum">
              <a:rPr lang="en-US" smtClean="0"/>
              <a:t>24</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25</a:t>
            </a:fld>
            <a:endParaRPr lang="en-US"/>
          </a:p>
        </p:txBody>
      </p:sp>
    </p:spTree>
    <p:extLst>
      <p:ext uri="{BB962C8B-B14F-4D97-AF65-F5344CB8AC3E}">
        <p14:creationId xmlns:p14="http://schemas.microsoft.com/office/powerpoint/2010/main" val="617521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709FFDAB-E209-4439-9C10-8BC043BD3E54}" type="slidenum">
              <a:rPr lang="en-US" smtClean="0"/>
              <a:t>26</a:t>
            </a:fld>
            <a:endParaRPr lang="en-US"/>
          </a:p>
        </p:txBody>
      </p:sp>
    </p:spTree>
    <p:extLst>
      <p:ext uri="{BB962C8B-B14F-4D97-AF65-F5344CB8AC3E}">
        <p14:creationId xmlns:p14="http://schemas.microsoft.com/office/powerpoint/2010/main" val="869052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709FFDAB-E209-4439-9C10-8BC043BD3E54}" type="slidenum">
              <a:rPr lang="en-US" smtClean="0"/>
              <a:t>27</a:t>
            </a:fld>
            <a:endParaRPr lang="en-US"/>
          </a:p>
        </p:txBody>
      </p:sp>
    </p:spTree>
    <p:extLst>
      <p:ext uri="{BB962C8B-B14F-4D97-AF65-F5344CB8AC3E}">
        <p14:creationId xmlns:p14="http://schemas.microsoft.com/office/powerpoint/2010/main" val="1685488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F67A793-4FD0-4DCF-BD96-A0397E1977F9}" type="slidenum">
              <a:rPr lang="en-US" smtClean="0"/>
              <a:t>28</a:t>
            </a:fld>
            <a:endParaRPr lang="en-US"/>
          </a:p>
        </p:txBody>
      </p:sp>
    </p:spTree>
    <p:extLst>
      <p:ext uri="{BB962C8B-B14F-4D97-AF65-F5344CB8AC3E}">
        <p14:creationId xmlns:p14="http://schemas.microsoft.com/office/powerpoint/2010/main" val="1549517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29</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1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30</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u="sng"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31</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32</a:t>
            </a:fld>
            <a:endParaRPr lang="en-US"/>
          </a:p>
        </p:txBody>
      </p:sp>
    </p:spTree>
    <p:extLst>
      <p:ext uri="{BB962C8B-B14F-4D97-AF65-F5344CB8AC3E}">
        <p14:creationId xmlns:p14="http://schemas.microsoft.com/office/powerpoint/2010/main" val="7479647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33</a:t>
            </a:fld>
            <a:endParaRPr lang="en-US"/>
          </a:p>
        </p:txBody>
      </p:sp>
    </p:spTree>
    <p:extLst>
      <p:ext uri="{BB962C8B-B14F-4D97-AF65-F5344CB8AC3E}">
        <p14:creationId xmlns:p14="http://schemas.microsoft.com/office/powerpoint/2010/main" val="35852876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34</a:t>
            </a:fld>
            <a:endParaRPr lang="en-US"/>
          </a:p>
        </p:txBody>
      </p:sp>
    </p:spTree>
    <p:extLst>
      <p:ext uri="{BB962C8B-B14F-4D97-AF65-F5344CB8AC3E}">
        <p14:creationId xmlns:p14="http://schemas.microsoft.com/office/powerpoint/2010/main" val="21353261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09FFDAB-E209-4439-9C10-8BC043BD3E54}" type="slidenum">
              <a:rPr lang="en-US" smtClean="0"/>
              <a:t>35</a:t>
            </a:fld>
            <a:endParaRPr lang="en-US"/>
          </a:p>
        </p:txBody>
      </p:sp>
    </p:spTree>
    <p:extLst>
      <p:ext uri="{BB962C8B-B14F-4D97-AF65-F5344CB8AC3E}">
        <p14:creationId xmlns:p14="http://schemas.microsoft.com/office/powerpoint/2010/main" val="9215795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b="1" kern="1200" dirty="0">
              <a:solidFill>
                <a:srgbClr val="00206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9FFDAB-E209-4439-9C10-8BC043BD3E54}" type="slidenum">
              <a:rPr lang="en-US" smtClean="0"/>
              <a:t>36</a:t>
            </a:fld>
            <a:endParaRPr lang="en-US"/>
          </a:p>
        </p:txBody>
      </p:sp>
    </p:spTree>
    <p:extLst>
      <p:ext uri="{BB962C8B-B14F-4D97-AF65-F5344CB8AC3E}">
        <p14:creationId xmlns:p14="http://schemas.microsoft.com/office/powerpoint/2010/main" val="921579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0F8601-1E78-45B4-8050-1FC49DC55BEA}"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1482109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0F8601-1E78-45B4-8050-1FC49DC55BEA}"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1307672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0F8601-1E78-45B4-8050-1FC49DC55BEA}"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372575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0F8601-1E78-45B4-8050-1FC49DC55BEA}" type="datetimeFigureOut">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500676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0F8601-1E78-45B4-8050-1FC49DC55BEA}" type="datetimeFigureOut">
              <a:rPr lang="en-US" smtClean="0"/>
              <a:t>11/29/2022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368240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0F8601-1E78-45B4-8050-1FC49DC55BEA}" type="datetimeFigureOut">
              <a:rPr lang="en-US" smtClean="0"/>
              <a:t>11/29/2022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3955190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0F8601-1E78-45B4-8050-1FC49DC55BEA}" type="datetimeFigureOut">
              <a:rPr lang="en-US" smtClean="0"/>
              <a:t>11/29/2022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445414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0F8601-1E78-45B4-8050-1FC49DC55BEA}" type="datetimeFigureOut">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3774526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0F8601-1E78-45B4-8050-1FC49DC55BEA}" type="datetimeFigureOut">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388962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0F8601-1E78-45B4-8050-1FC49DC55BEA}"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3806146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0F8601-1E78-45B4-8050-1FC49DC55BEA}"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AFFF2-50B8-4610-A57B-939418ECB202}" type="slidenum">
              <a:rPr lang="en-US" smtClean="0"/>
              <a:t>‹#›</a:t>
            </a:fld>
            <a:endParaRPr lang="en-US"/>
          </a:p>
        </p:txBody>
      </p:sp>
    </p:spTree>
    <p:extLst>
      <p:ext uri="{BB962C8B-B14F-4D97-AF65-F5344CB8AC3E}">
        <p14:creationId xmlns:p14="http://schemas.microsoft.com/office/powerpoint/2010/main" val="529610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67911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89896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46449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58429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15394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61028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17386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72463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40847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08849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30520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205542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40181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82957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010220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235835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43453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943902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894555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AutoShape 2">
            <a:extLst>
              <a:ext uri="{FF2B5EF4-FFF2-40B4-BE49-F238E27FC236}">
                <a16:creationId xmlns:a16="http://schemas.microsoft.com/office/drawing/2014/main" id="{CC5F2E99-AF1E-43B1-8138-B03CD9185FE1}"/>
              </a:ext>
            </a:extLst>
          </p:cNvPr>
          <p:cNvSpPr>
            <a:spLocks noChangeAspect="1" noChangeArrowheads="1"/>
          </p:cNvSpPr>
          <p:nvPr userDrawn="1"/>
        </p:nvSpPr>
        <p:spPr bwMode="auto">
          <a:xfrm>
            <a:off x="4019550" y="3095625"/>
            <a:ext cx="1847850" cy="111508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4">
            <a:extLst>
              <a:ext uri="{FF2B5EF4-FFF2-40B4-BE49-F238E27FC236}">
                <a16:creationId xmlns:a16="http://schemas.microsoft.com/office/drawing/2014/main" id="{3A9CA170-B5A4-4104-8211-BD7425D3B519}"/>
              </a:ext>
            </a:extLst>
          </p:cNvPr>
          <p:cNvSpPr>
            <a:spLocks noGrp="1" noChangeAspect="1" noChangeArrowheads="1"/>
          </p:cNvSpPr>
          <p:nvPr>
            <p:ph type="pic" idx="1"/>
          </p:nvPr>
        </p:nvSpPr>
        <p:spPr bwMode="auto">
          <a:xfrm>
            <a:off x="1792288" y="612775"/>
            <a:ext cx="5486400" cy="4114800"/>
          </a:xfrm>
          <a:prstGeom prst="rect">
            <a:avLst/>
          </a:prstGeom>
          <a:noFill/>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9270663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329688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645098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34455-75BF-4506-ADDD-00703FD64E6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373D3F-E3B8-488A-8AB1-EB8C2D018C2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2E820B-5CB3-4B2D-9C1B-3C94A96079A6}"/>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5" name="Footer Placeholder 4">
            <a:extLst>
              <a:ext uri="{FF2B5EF4-FFF2-40B4-BE49-F238E27FC236}">
                <a16:creationId xmlns:a16="http://schemas.microsoft.com/office/drawing/2014/main" id="{ABC827B9-4901-4EBC-BB1E-52E7D20C6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F18975-6557-40B7-8F4D-A774B972D621}"/>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37346036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7C0E8-2FAC-4E77-A3C6-63A6560774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D6DA8B-CC52-4EA3-8262-F2EEE99844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B927-B8DD-4CBC-8887-9E6DD2A40216}"/>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5" name="Footer Placeholder 4">
            <a:extLst>
              <a:ext uri="{FF2B5EF4-FFF2-40B4-BE49-F238E27FC236}">
                <a16:creationId xmlns:a16="http://schemas.microsoft.com/office/drawing/2014/main" id="{3EEEE9C9-EA64-4D0B-8223-AD343F1E93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4269C-BC6A-43F6-BC62-965FC3D070CA}"/>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41913702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E650C-D51E-4DA4-8DE4-8E31E7FC765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A3A700-D8FF-4413-B937-8BB12EFEE2B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2BBD91-633D-4872-B6AA-7EB2063FD1CD}"/>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5" name="Footer Placeholder 4">
            <a:extLst>
              <a:ext uri="{FF2B5EF4-FFF2-40B4-BE49-F238E27FC236}">
                <a16:creationId xmlns:a16="http://schemas.microsoft.com/office/drawing/2014/main" id="{470F8B2E-E594-431F-8D68-A87B415668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ED0CE4-5DBB-43B3-8F9F-437B55AC89DA}"/>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1713176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E762F-C7FB-4A95-BEFC-48B0D7BC6A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FE45AE-5F1C-45BF-A195-75DDF0567EEF}"/>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0BBFA-DBE0-4B9A-9E17-4A9A6D664FC9}"/>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EB594B-3C6C-4CE0-B745-3D858BD10080}"/>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6" name="Footer Placeholder 5">
            <a:extLst>
              <a:ext uri="{FF2B5EF4-FFF2-40B4-BE49-F238E27FC236}">
                <a16:creationId xmlns:a16="http://schemas.microsoft.com/office/drawing/2014/main" id="{6CF305B6-60F8-4C16-8FF2-1F785DC9E3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D504D-D3C4-41D7-8CF5-5CBE4F05D107}"/>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7894599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C1D1-A37D-42C9-A82B-9C76B3E37075}"/>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1C0168-8FB5-4630-81B4-703F8BBD9BB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1BA7A2-CEB1-452D-8DC1-5A012B48613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E18086-E943-4E3D-8586-F59F98E0011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E2A22D-6B5B-4E39-B4E3-CD55CDC64E8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8D8684-EA6C-4A21-A9C5-3B87EE3D99AA}"/>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8" name="Footer Placeholder 7">
            <a:extLst>
              <a:ext uri="{FF2B5EF4-FFF2-40B4-BE49-F238E27FC236}">
                <a16:creationId xmlns:a16="http://schemas.microsoft.com/office/drawing/2014/main" id="{1B95AC7F-7726-4207-BE6B-44C26E286B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538CC7-6F6D-480C-B872-B37C32C2CF00}"/>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36414602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B8A68-CE5F-4D41-A370-D91CD56037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1B4D6D-BE81-4EF4-AA3C-EB3AA1142E1F}"/>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4" name="Footer Placeholder 3">
            <a:extLst>
              <a:ext uri="{FF2B5EF4-FFF2-40B4-BE49-F238E27FC236}">
                <a16:creationId xmlns:a16="http://schemas.microsoft.com/office/drawing/2014/main" id="{DAA5FDB5-8981-4220-A20E-C23DF9F920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A2DA90-6DA7-4520-9890-D473D8183932}"/>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32988220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4D4060-97D9-4A42-BC18-D41F766B4786}"/>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3" name="Footer Placeholder 2">
            <a:extLst>
              <a:ext uri="{FF2B5EF4-FFF2-40B4-BE49-F238E27FC236}">
                <a16:creationId xmlns:a16="http://schemas.microsoft.com/office/drawing/2014/main" id="{39266D4F-3E93-4A9F-95DF-F667CB1327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02C5CD-C0F1-43B3-9B0E-4EC499510428}"/>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17945842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CA2-B0DA-4782-A6F4-9935E7538FA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17DCC4-6298-4507-ADF4-924196B54E3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F0D4D-4CF3-4FDB-8D51-0C8B9BA5DA6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BA4C77-7061-44E1-ACAE-8243CEE9F454}"/>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6" name="Footer Placeholder 5">
            <a:extLst>
              <a:ext uri="{FF2B5EF4-FFF2-40B4-BE49-F238E27FC236}">
                <a16:creationId xmlns:a16="http://schemas.microsoft.com/office/drawing/2014/main" id="{D41005B8-2562-4D64-817D-0FCC61FC62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A91A30-9C8B-47A4-8619-4D0A415368FF}"/>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36705583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C557A-0EC1-47B4-96F9-92167FF29C0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D812B7-00B4-4A64-AECB-A59929C36E5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DB9D70-4FC6-4BC9-BAA4-AE263CCF34B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723443-D9CA-4574-B7BF-6D9329C512D4}"/>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6" name="Footer Placeholder 5">
            <a:extLst>
              <a:ext uri="{FF2B5EF4-FFF2-40B4-BE49-F238E27FC236}">
                <a16:creationId xmlns:a16="http://schemas.microsoft.com/office/drawing/2014/main" id="{DCCD2C9F-272E-47F2-9396-F67466E67E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B8EBBD-13EA-4930-8FAD-F2CAAB7DF456}"/>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14691138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DFAD1-BE01-4C70-9E79-9889132946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C6E0EB-7977-4A94-BAC0-A983E5A2CE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36857-4B6D-4DF5-8F97-68A406E30776}"/>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5" name="Footer Placeholder 4">
            <a:extLst>
              <a:ext uri="{FF2B5EF4-FFF2-40B4-BE49-F238E27FC236}">
                <a16:creationId xmlns:a16="http://schemas.microsoft.com/office/drawing/2014/main" id="{11EC1974-20CF-42ED-8488-22ACA2699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76D48B-663A-493B-A5E1-24537E5FAB09}"/>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39151120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0CC302-BC49-4967-B056-384F9691A0C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0C0030-0B4A-459F-8FC8-245C8CDE32D3}"/>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7104C-4076-4BBE-A5EE-04A0D70686EF}"/>
              </a:ext>
            </a:extLst>
          </p:cNvPr>
          <p:cNvSpPr>
            <a:spLocks noGrp="1"/>
          </p:cNvSpPr>
          <p:nvPr>
            <p:ph type="dt" sz="half" idx="10"/>
          </p:nvPr>
        </p:nvSpPr>
        <p:spPr/>
        <p:txBody>
          <a:bodyPr/>
          <a:lstStyle/>
          <a:p>
            <a:fld id="{82B67B67-B4C9-427A-B7DC-F40259411B77}" type="datetimeFigureOut">
              <a:rPr lang="en-US" smtClean="0"/>
              <a:t>11/29/2022</a:t>
            </a:fld>
            <a:endParaRPr lang="en-US"/>
          </a:p>
        </p:txBody>
      </p:sp>
      <p:sp>
        <p:nvSpPr>
          <p:cNvPr id="5" name="Footer Placeholder 4">
            <a:extLst>
              <a:ext uri="{FF2B5EF4-FFF2-40B4-BE49-F238E27FC236}">
                <a16:creationId xmlns:a16="http://schemas.microsoft.com/office/drawing/2014/main" id="{9E81AAAA-249D-4D42-A917-D809F2378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EC4167-B892-444A-AAF9-0253C604247C}"/>
              </a:ext>
            </a:extLst>
          </p:cNvPr>
          <p:cNvSpPr>
            <a:spLocks noGrp="1"/>
          </p:cNvSpPr>
          <p:nvPr>
            <p:ph type="sldNum" sz="quarter" idx="12"/>
          </p:nvPr>
        </p:nvSpPr>
        <p:spPr/>
        <p:txBody>
          <a:bodyPr/>
          <a:lstStyle/>
          <a:p>
            <a:fld id="{B83BF2F7-B49A-465B-93F4-71A14DDAE632}" type="slidenum">
              <a:rPr lang="en-US" smtClean="0"/>
              <a:t>‹#›</a:t>
            </a:fld>
            <a:endParaRPr lang="en-US"/>
          </a:p>
        </p:txBody>
      </p:sp>
    </p:spTree>
    <p:extLst>
      <p:ext uri="{BB962C8B-B14F-4D97-AF65-F5344CB8AC3E}">
        <p14:creationId xmlns:p14="http://schemas.microsoft.com/office/powerpoint/2010/main" val="23441177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2DB58-F8FA-45D8-8D3E-437D08918B1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577E81-1861-4F87-924C-34D6482D82B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03C111-6F85-4BF1-BD54-8419D393520B}"/>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5" name="Footer Placeholder 4">
            <a:extLst>
              <a:ext uri="{FF2B5EF4-FFF2-40B4-BE49-F238E27FC236}">
                <a16:creationId xmlns:a16="http://schemas.microsoft.com/office/drawing/2014/main" id="{C9413696-6FA6-4504-8341-8EF675F63D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B0251-86EB-4CE6-A0F5-7F16B90ED886}"/>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4282849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7A03-26F7-4A2B-85C4-517D884A33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8DC03-A429-4CD2-A7BC-2ECD4BE81E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420786-3EE2-4FFA-AC6D-F687313D608C}"/>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5" name="Footer Placeholder 4">
            <a:extLst>
              <a:ext uri="{FF2B5EF4-FFF2-40B4-BE49-F238E27FC236}">
                <a16:creationId xmlns:a16="http://schemas.microsoft.com/office/drawing/2014/main" id="{D1146D57-EC36-4B73-A467-AD05E9EA1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0CEFCD-5025-4B9A-ACB0-A76FFBF21010}"/>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27440162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66F7-7576-4ACC-9806-CFC1E40CA4D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440E93-437B-4587-B6FF-026611233991}"/>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BF7C7B-56E5-4A91-9AE4-0E6CDDDA3902}"/>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5" name="Footer Placeholder 4">
            <a:extLst>
              <a:ext uri="{FF2B5EF4-FFF2-40B4-BE49-F238E27FC236}">
                <a16:creationId xmlns:a16="http://schemas.microsoft.com/office/drawing/2014/main" id="{DC2C926F-5283-42A0-AFCE-5E4CCDCCA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3A795-0E13-4CAD-A1F1-647BF3E16989}"/>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10353822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58108-305B-4E3A-AF0D-1F52C4CEF9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48C950-784D-496C-9E0D-5F1CCC73E78F}"/>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DCECAB-C714-4A6C-8387-51409143D765}"/>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811C2D-65FA-4F5B-8F1E-4E344485B226}"/>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6" name="Footer Placeholder 5">
            <a:extLst>
              <a:ext uri="{FF2B5EF4-FFF2-40B4-BE49-F238E27FC236}">
                <a16:creationId xmlns:a16="http://schemas.microsoft.com/office/drawing/2014/main" id="{5594DA82-C08C-4442-8B5F-A1F45B61DD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1020A6-4237-4058-B9D6-898C3DEBCDAB}"/>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23251820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AF5D1-98DF-4A99-9EF1-7FD18CFDBE8D}"/>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EA4044-15EA-4578-86C8-D6E1EBD4356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91A0BD-22AD-4ACD-B8D0-AB6C28D9FD7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BC6456-9EA0-431E-80AF-6D95B9EE871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ACF934-172D-4E02-B992-EE7B720D45E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3451AB-8E85-44F4-813B-5BBC3312FE48}"/>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8" name="Footer Placeholder 7">
            <a:extLst>
              <a:ext uri="{FF2B5EF4-FFF2-40B4-BE49-F238E27FC236}">
                <a16:creationId xmlns:a16="http://schemas.microsoft.com/office/drawing/2014/main" id="{FB34B3C3-E1F6-4A3F-ADF6-73073135AC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F76D9B-9DED-49DD-B6CB-03FA4C62B03D}"/>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7444720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7357-8EEE-47CD-9302-7DEEF5B879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55C3C7-248A-4332-9CDA-4F76DD4DD1C3}"/>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4" name="Footer Placeholder 3">
            <a:extLst>
              <a:ext uri="{FF2B5EF4-FFF2-40B4-BE49-F238E27FC236}">
                <a16:creationId xmlns:a16="http://schemas.microsoft.com/office/drawing/2014/main" id="{95D909C5-39B5-4A14-9B19-29FBEFCEAF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03A6B8-BF68-479F-8C7B-F2F0A4C9D7B7}"/>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28692249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DD629D-7701-44EC-AB42-86BC8A092A33}"/>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3" name="Footer Placeholder 2">
            <a:extLst>
              <a:ext uri="{FF2B5EF4-FFF2-40B4-BE49-F238E27FC236}">
                <a16:creationId xmlns:a16="http://schemas.microsoft.com/office/drawing/2014/main" id="{E4FA6B19-5B55-4784-954D-4669537CAB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93E0E2-A229-4B7A-9AEC-A01B3B46DE08}"/>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19208241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DCFD-0B2D-4138-9B1E-3A09DA1D326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F14775-BF9F-4A3F-9D83-2DF4DB4302A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ACA7F1-EF57-4672-9E8E-9E519024CE1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DCC031-FA7C-47D8-873B-246F2BCDE836}"/>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6" name="Footer Placeholder 5">
            <a:extLst>
              <a:ext uri="{FF2B5EF4-FFF2-40B4-BE49-F238E27FC236}">
                <a16:creationId xmlns:a16="http://schemas.microsoft.com/office/drawing/2014/main" id="{0F0DDEE4-2B5B-40E1-81DC-8498FF10FB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0D31A8-EAC0-4A4E-86C7-0E04581A4E08}"/>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21727368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F2ECC-92CB-4167-AFB5-937AB7CEE6B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CD1069-0D99-4646-A7EB-5A567060B9C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B1B96F-0E78-409F-8EAE-B0CDB5C5A58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ED8709-EBAC-404A-9447-2326B8DD4DDC}"/>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6" name="Footer Placeholder 5">
            <a:extLst>
              <a:ext uri="{FF2B5EF4-FFF2-40B4-BE49-F238E27FC236}">
                <a16:creationId xmlns:a16="http://schemas.microsoft.com/office/drawing/2014/main" id="{DED7F797-420C-4F67-B5B8-486CE8EBFE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339F33-B113-419D-97B1-7172E6C8AE9D}"/>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14938891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1AA7-DB0F-4D3A-9611-07841CCB9F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01CF3F-722C-499C-9432-2469B100B3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104498-CB0B-4863-ABB0-9376FCED0D8F}"/>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5" name="Footer Placeholder 4">
            <a:extLst>
              <a:ext uri="{FF2B5EF4-FFF2-40B4-BE49-F238E27FC236}">
                <a16:creationId xmlns:a16="http://schemas.microsoft.com/office/drawing/2014/main" id="{086AA70B-4BA0-44D5-9957-3DB380258F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63C687-7EA2-4D05-A601-A30AB9F97F80}"/>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23699007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CBD71F-641C-4871-BA87-C6CB857E7C5A}"/>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24AD06-3EF8-4021-BB36-BE2242FE48DD}"/>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53D64-CED1-47E3-9C66-F21078F7B192}"/>
              </a:ext>
            </a:extLst>
          </p:cNvPr>
          <p:cNvSpPr>
            <a:spLocks noGrp="1"/>
          </p:cNvSpPr>
          <p:nvPr>
            <p:ph type="dt" sz="half" idx="10"/>
          </p:nvPr>
        </p:nvSpPr>
        <p:spPr/>
        <p:txBody>
          <a:bodyPr/>
          <a:lstStyle/>
          <a:p>
            <a:fld id="{47EDC9E5-7820-49C1-9343-EE24BF30EBBE}" type="datetimeFigureOut">
              <a:rPr lang="en-US" smtClean="0"/>
              <a:t>11/29/2022</a:t>
            </a:fld>
            <a:endParaRPr lang="en-US"/>
          </a:p>
        </p:txBody>
      </p:sp>
      <p:sp>
        <p:nvSpPr>
          <p:cNvPr id="5" name="Footer Placeholder 4">
            <a:extLst>
              <a:ext uri="{FF2B5EF4-FFF2-40B4-BE49-F238E27FC236}">
                <a16:creationId xmlns:a16="http://schemas.microsoft.com/office/drawing/2014/main" id="{A58F462A-DCB3-4971-976B-76E47D2BDD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D7143-FEEF-4D88-AF69-2EB615A4D08A}"/>
              </a:ext>
            </a:extLst>
          </p:cNvPr>
          <p:cNvSpPr>
            <a:spLocks noGrp="1"/>
          </p:cNvSpPr>
          <p:nvPr>
            <p:ph type="sldNum" sz="quarter" idx="12"/>
          </p:nvPr>
        </p:nvSpPr>
        <p:spPr/>
        <p:txBody>
          <a:bodyPr/>
          <a:lstStyle/>
          <a:p>
            <a:fld id="{5C943673-4BC3-473E-A6BC-2B4370FFD9F8}" type="slidenum">
              <a:rPr lang="en-US" smtClean="0"/>
              <a:t>‹#›</a:t>
            </a:fld>
            <a:endParaRPr lang="en-US"/>
          </a:p>
        </p:txBody>
      </p:sp>
    </p:spTree>
    <p:extLst>
      <p:ext uri="{BB962C8B-B14F-4D97-AF65-F5344CB8AC3E}">
        <p14:creationId xmlns:p14="http://schemas.microsoft.com/office/powerpoint/2010/main" val="3331158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4720E-5EAD-48D7-8A47-17600323D7E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86E5DB-2519-4E8F-8600-4C21BFFC621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8B55B2-9132-496D-BDBD-1F1DDABDB383}"/>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5" name="Footer Placeholder 4">
            <a:extLst>
              <a:ext uri="{FF2B5EF4-FFF2-40B4-BE49-F238E27FC236}">
                <a16:creationId xmlns:a16="http://schemas.microsoft.com/office/drawing/2014/main" id="{85930E16-E1C4-4009-8450-7BEC383A1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D2DB65-23D7-4F76-8E35-3B5471018E82}"/>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2875313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4B3DE-9797-4CBA-A577-5D3A4D452C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8659C2-9B1A-4E6D-ACAE-67AD1F224B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546E5-B0D7-42F4-804A-96381A424EC0}"/>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5" name="Footer Placeholder 4">
            <a:extLst>
              <a:ext uri="{FF2B5EF4-FFF2-40B4-BE49-F238E27FC236}">
                <a16:creationId xmlns:a16="http://schemas.microsoft.com/office/drawing/2014/main" id="{86F4B59A-9D4B-4195-A66B-74DAA19343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6FEEBE-9D7D-4472-B536-EBB4051F93EF}"/>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27564641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9E89B-8AE9-43B8-9243-F8773A97355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9D8AFD-35C9-4613-9DE7-BEEF4D98AA1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798CAA-89D5-48BD-93A6-0B899D799DA9}"/>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5" name="Footer Placeholder 4">
            <a:extLst>
              <a:ext uri="{FF2B5EF4-FFF2-40B4-BE49-F238E27FC236}">
                <a16:creationId xmlns:a16="http://schemas.microsoft.com/office/drawing/2014/main" id="{938DE9F9-C442-4524-9B11-E25D84BE6C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98224E-B6E8-4F43-A6D3-90AE9B8F8A1A}"/>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36117926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B354-85C8-44C3-A0D9-11BC5B4D69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0DDED8-0071-4610-91CF-0DEA16A63E7A}"/>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E91CC0-E948-4563-B1B7-FC0513C0300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13A822-61DD-4139-BD8A-2377E5A8E14A}"/>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6" name="Footer Placeholder 5">
            <a:extLst>
              <a:ext uri="{FF2B5EF4-FFF2-40B4-BE49-F238E27FC236}">
                <a16:creationId xmlns:a16="http://schemas.microsoft.com/office/drawing/2014/main" id="{A05A6E50-E978-4FF4-A75D-E0C196FBF9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7B0B87-C04A-44AA-AEFF-41C357F0D2BA}"/>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17445314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D7A24-7C9C-45E5-A95D-CB822813208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353745-3965-4AC5-A969-FE8CAB7DDC9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2F50B4-B37B-4AB6-B9F8-FCCD15B9D9E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EAF956-9E55-406C-BCC4-4EF590BC6A7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222EEB-4F7D-46F7-A042-906F40FE625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EA575A-E8E4-480E-AAF9-937FD5405166}"/>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8" name="Footer Placeholder 7">
            <a:extLst>
              <a:ext uri="{FF2B5EF4-FFF2-40B4-BE49-F238E27FC236}">
                <a16:creationId xmlns:a16="http://schemas.microsoft.com/office/drawing/2014/main" id="{E5C75AC1-914D-493D-892E-1D128D3BD0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065785-77BD-492A-B0EB-50BD90F86440}"/>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19820909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6512A-3B4C-47E6-A56B-C053824C48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0B6012-BD6C-49A1-BD3A-99164EB5133C}"/>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4" name="Footer Placeholder 3">
            <a:extLst>
              <a:ext uri="{FF2B5EF4-FFF2-40B4-BE49-F238E27FC236}">
                <a16:creationId xmlns:a16="http://schemas.microsoft.com/office/drawing/2014/main" id="{A6ABC147-5F1F-4B76-9B0C-A5A048E7AE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38D206-BDF3-446F-9012-DB96D652707C}"/>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37190612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560861-F7B7-42EE-AA42-E1F32FE76229}"/>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3" name="Footer Placeholder 2">
            <a:extLst>
              <a:ext uri="{FF2B5EF4-FFF2-40B4-BE49-F238E27FC236}">
                <a16:creationId xmlns:a16="http://schemas.microsoft.com/office/drawing/2014/main" id="{BE05EACD-E099-4C81-A582-F05A00480A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615450-5FD4-4B70-9E1E-1F037FB413A4}"/>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17702850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1649-B68A-4F11-ABE9-33A03BC0BD9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577B18-1779-4F2A-8F9C-B439B9261FF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173F95-BFFA-4F12-BBFB-ABB14D833F1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EECFA4-7E9F-49DC-8DDE-FC9E18C376CB}"/>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6" name="Footer Placeholder 5">
            <a:extLst>
              <a:ext uri="{FF2B5EF4-FFF2-40B4-BE49-F238E27FC236}">
                <a16:creationId xmlns:a16="http://schemas.microsoft.com/office/drawing/2014/main" id="{7D918D3B-8370-4A9C-8F78-6A3F511FB4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F3C805-C1A5-4C05-88F7-B1908EF99807}"/>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18819142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3A62-20FA-43BE-8862-78DC1AEDC87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434D7B-313F-4ECD-A608-032A746B2F1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89DDB5-D848-4F5F-BA12-F7BDE8CB14E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AFDF4A-36C4-4612-98D9-E77756A7119C}"/>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6" name="Footer Placeholder 5">
            <a:extLst>
              <a:ext uri="{FF2B5EF4-FFF2-40B4-BE49-F238E27FC236}">
                <a16:creationId xmlns:a16="http://schemas.microsoft.com/office/drawing/2014/main" id="{51703ADF-015F-4126-88DC-C263B1AB16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FA0DDD-C62A-4C8F-B6F7-BA48E0D4736C}"/>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8983822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AC1AA-F0CF-4497-9FF6-0681C77780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897C03-D630-40B2-83A5-BC50B99EDF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55F1C-345A-49E8-A43B-40A66E4791C2}"/>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5" name="Footer Placeholder 4">
            <a:extLst>
              <a:ext uri="{FF2B5EF4-FFF2-40B4-BE49-F238E27FC236}">
                <a16:creationId xmlns:a16="http://schemas.microsoft.com/office/drawing/2014/main" id="{1418ADB4-8F86-4A63-AA9B-EDC56CED8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32DF71-626A-4AE3-8A2A-71255A58588B}"/>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304568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938666-1EBB-4AF8-96F7-8C766B186DC9}"/>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30A8E9-21CB-4289-99B9-1CDE872632DC}"/>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89834-5B49-4B84-9ED4-0ADBB37EDAB5}"/>
              </a:ext>
            </a:extLst>
          </p:cNvPr>
          <p:cNvSpPr>
            <a:spLocks noGrp="1"/>
          </p:cNvSpPr>
          <p:nvPr>
            <p:ph type="dt" sz="half" idx="10"/>
          </p:nvPr>
        </p:nvSpPr>
        <p:spPr/>
        <p:txBody>
          <a:bodyPr/>
          <a:lstStyle/>
          <a:p>
            <a:fld id="{1EC97A05-291E-45BC-AA64-1F30FDBA9A1F}" type="datetimeFigureOut">
              <a:rPr lang="en-US" smtClean="0"/>
              <a:t>11/29/2022</a:t>
            </a:fld>
            <a:endParaRPr lang="en-US"/>
          </a:p>
        </p:txBody>
      </p:sp>
      <p:sp>
        <p:nvSpPr>
          <p:cNvPr id="5" name="Footer Placeholder 4">
            <a:extLst>
              <a:ext uri="{FF2B5EF4-FFF2-40B4-BE49-F238E27FC236}">
                <a16:creationId xmlns:a16="http://schemas.microsoft.com/office/drawing/2014/main" id="{B567BEF9-E6BE-4997-83B4-8DF6D31D1B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8D083B-3476-4988-B8B6-5A6271E007BF}"/>
              </a:ext>
            </a:extLst>
          </p:cNvPr>
          <p:cNvSpPr>
            <a:spLocks noGrp="1"/>
          </p:cNvSpPr>
          <p:nvPr>
            <p:ph type="sldNum" sz="quarter" idx="12"/>
          </p:nvPr>
        </p:nvSpPr>
        <p:spPr/>
        <p:txBody>
          <a:bodyPr/>
          <a:lstStyle/>
          <a:p>
            <a:fld id="{413DF41D-D38F-4B9F-B08C-397C7CC57190}" type="slidenum">
              <a:rPr lang="en-US" smtClean="0"/>
              <a:t>‹#›</a:t>
            </a:fld>
            <a:endParaRPr lang="en-US"/>
          </a:p>
        </p:txBody>
      </p:sp>
    </p:spTree>
    <p:extLst>
      <p:ext uri="{BB962C8B-B14F-4D97-AF65-F5344CB8AC3E}">
        <p14:creationId xmlns:p14="http://schemas.microsoft.com/office/powerpoint/2010/main" val="2813170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F8601-1E78-45B4-8050-1FC49DC55BEA}" type="datetimeFigureOut">
              <a:rPr lang="en-US" smtClean="0"/>
              <a:t>11/29/2022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AAFFF2-50B8-4610-A57B-939418ECB202}" type="slidenum">
              <a:rPr lang="en-US" smtClean="0"/>
              <a:t>‹#›</a:t>
            </a:fld>
            <a:endParaRPr lang="en-US"/>
          </a:p>
        </p:txBody>
      </p:sp>
    </p:spTree>
    <p:extLst>
      <p:ext uri="{BB962C8B-B14F-4D97-AF65-F5344CB8AC3E}">
        <p14:creationId xmlns:p14="http://schemas.microsoft.com/office/powerpoint/2010/main" val="4243396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30516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30F8601-1E78-45B4-8050-1FC49DC55BEA}"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11/29/2022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1AAFFF2-50B8-4610-A57B-939418ECB20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636214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FA8D24-91DC-4FFE-AEAF-483795FD6168}"/>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30903A-77DE-4577-8844-E47712E636E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0F3A1C-2B92-4419-8C2D-97587413AB9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B67B67-B4C9-427A-B7DC-F40259411B77}" type="datetimeFigureOut">
              <a:rPr lang="en-US" smtClean="0"/>
              <a:t>11/29/2022</a:t>
            </a:fld>
            <a:endParaRPr lang="en-US"/>
          </a:p>
        </p:txBody>
      </p:sp>
      <p:sp>
        <p:nvSpPr>
          <p:cNvPr id="5" name="Footer Placeholder 4">
            <a:extLst>
              <a:ext uri="{FF2B5EF4-FFF2-40B4-BE49-F238E27FC236}">
                <a16:creationId xmlns:a16="http://schemas.microsoft.com/office/drawing/2014/main" id="{7E0CD54D-1DB1-466F-BC91-0C890D6F652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F354B8-21F6-4687-B964-A069A2150A2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3BF2F7-B49A-465B-93F4-71A14DDAE632}" type="slidenum">
              <a:rPr lang="en-US" smtClean="0"/>
              <a:t>‹#›</a:t>
            </a:fld>
            <a:endParaRPr lang="en-US"/>
          </a:p>
        </p:txBody>
      </p:sp>
      <p:pic>
        <p:nvPicPr>
          <p:cNvPr id="7" name="Picture 6">
            <a:extLst>
              <a:ext uri="{FF2B5EF4-FFF2-40B4-BE49-F238E27FC236}">
                <a16:creationId xmlns:a16="http://schemas.microsoft.com/office/drawing/2014/main" id="{9A169A33-F2EF-4F34-99C0-1FDF16FDF951}"/>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685800" y="347370"/>
            <a:ext cx="8009323" cy="5811838"/>
          </a:xfrm>
          <a:prstGeom prst="rect">
            <a:avLst/>
          </a:prstGeom>
        </p:spPr>
      </p:pic>
    </p:spTree>
    <p:extLst>
      <p:ext uri="{BB962C8B-B14F-4D97-AF65-F5344CB8AC3E}">
        <p14:creationId xmlns:p14="http://schemas.microsoft.com/office/powerpoint/2010/main" val="217282712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243D58-45E8-4F26-AC2F-3D1E1046202A}"/>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D0B30E-D17A-40DA-B182-5E6A551D466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2C1379-D6A4-46B2-AB25-689E6630B403}"/>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EDC9E5-7820-49C1-9343-EE24BF30EBBE}" type="datetimeFigureOut">
              <a:rPr lang="en-US" smtClean="0"/>
              <a:t>11/29/2022</a:t>
            </a:fld>
            <a:endParaRPr lang="en-US"/>
          </a:p>
        </p:txBody>
      </p:sp>
      <p:sp>
        <p:nvSpPr>
          <p:cNvPr id="5" name="Footer Placeholder 4">
            <a:extLst>
              <a:ext uri="{FF2B5EF4-FFF2-40B4-BE49-F238E27FC236}">
                <a16:creationId xmlns:a16="http://schemas.microsoft.com/office/drawing/2014/main" id="{0420A39E-6490-472C-9D22-94F071E6EE9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555392-4A9E-4CC1-B481-C629FD54454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943673-4BC3-473E-A6BC-2B4370FFD9F8}" type="slidenum">
              <a:rPr lang="en-US" smtClean="0"/>
              <a:t>‹#›</a:t>
            </a:fld>
            <a:endParaRPr lang="en-US"/>
          </a:p>
        </p:txBody>
      </p:sp>
    </p:spTree>
    <p:extLst>
      <p:ext uri="{BB962C8B-B14F-4D97-AF65-F5344CB8AC3E}">
        <p14:creationId xmlns:p14="http://schemas.microsoft.com/office/powerpoint/2010/main" val="1907970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53A16B-935A-4DD4-972F-4A69BC3B20D8}"/>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29D452-8465-45AC-B5C1-0392E2A5092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D089B-AF62-467D-A1E5-D20C46A9605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C97A05-291E-45BC-AA64-1F30FDBA9A1F}" type="datetimeFigureOut">
              <a:rPr lang="en-US" smtClean="0"/>
              <a:t>11/29/2022</a:t>
            </a:fld>
            <a:endParaRPr lang="en-US"/>
          </a:p>
        </p:txBody>
      </p:sp>
      <p:sp>
        <p:nvSpPr>
          <p:cNvPr id="5" name="Footer Placeholder 4">
            <a:extLst>
              <a:ext uri="{FF2B5EF4-FFF2-40B4-BE49-F238E27FC236}">
                <a16:creationId xmlns:a16="http://schemas.microsoft.com/office/drawing/2014/main" id="{ED84D82F-8674-4F4B-8432-C57AFF8B386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650D5D-A4CF-486A-8871-5AB6361D78B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3DF41D-D38F-4B9F-B08C-397C7CC57190}" type="slidenum">
              <a:rPr lang="en-US" smtClean="0"/>
              <a:t>‹#›</a:t>
            </a:fld>
            <a:endParaRPr lang="en-US"/>
          </a:p>
        </p:txBody>
      </p:sp>
    </p:spTree>
    <p:extLst>
      <p:ext uri="{BB962C8B-B14F-4D97-AF65-F5344CB8AC3E}">
        <p14:creationId xmlns:p14="http://schemas.microsoft.com/office/powerpoint/2010/main" val="26142234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2.jp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2.gif"/></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publicdomainpictures.net/view-image.php?image=284996&amp;picture=clocks-grid" TargetMode="Externa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6.gif"/></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7.gif"/></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mailto:Lynnzy@WorkshopWizard.net"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92006-DD8A-4B2F-8D38-831C6FB0C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86"/>
            <a:ext cx="9144000" cy="6858000"/>
          </a:xfrm>
          <a:prstGeom prst="rect">
            <a:avLst/>
          </a:prstGeom>
        </p:spPr>
      </p:pic>
      <p:sp>
        <p:nvSpPr>
          <p:cNvPr id="4" name="Title 3"/>
          <p:cNvSpPr>
            <a:spLocks noGrp="1"/>
          </p:cNvSpPr>
          <p:nvPr>
            <p:ph type="ctrTitle"/>
          </p:nvPr>
        </p:nvSpPr>
        <p:spPr>
          <a:xfrm>
            <a:off x="419100" y="1905000"/>
            <a:ext cx="8305800" cy="1981200"/>
          </a:xfrm>
        </p:spPr>
        <p:txBody>
          <a:bodyPr>
            <a:normAutofit fontScale="90000"/>
          </a:bodyPr>
          <a:lstStyle/>
          <a:p>
            <a:br>
              <a:rPr lang="en-US" sz="6000" dirty="0"/>
            </a:br>
            <a:r>
              <a:rPr lang="en-US" sz="6000" dirty="0"/>
              <a:t>Dancing with Data: </a:t>
            </a:r>
            <a:br>
              <a:rPr lang="en-US" sz="6000" dirty="0"/>
            </a:br>
            <a:r>
              <a:rPr lang="en-US" sz="6000" dirty="0"/>
              <a:t>Many Ways to Move and Groove</a:t>
            </a:r>
          </a:p>
        </p:txBody>
      </p:sp>
    </p:spTree>
    <p:extLst>
      <p:ext uri="{BB962C8B-B14F-4D97-AF65-F5344CB8AC3E}">
        <p14:creationId xmlns:p14="http://schemas.microsoft.com/office/powerpoint/2010/main" val="2219519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2E2C7E-81FE-4E8C-B3A7-21ED0E22A5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0"/>
            <a:ext cx="9144000" cy="6858000"/>
          </a:xfrm>
          <a:prstGeom prst="rect">
            <a:avLst/>
          </a:prstGeom>
        </p:spPr>
      </p:pic>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a:xfrm>
            <a:off x="952500" y="1600200"/>
            <a:ext cx="7239000" cy="4800600"/>
          </a:xfrm>
        </p:spPr>
        <p:txBody>
          <a:bodyPr>
            <a:normAutofit/>
          </a:bodyPr>
          <a:lstStyle/>
          <a:p>
            <a:pPr marL="0" indent="0">
              <a:buNone/>
            </a:pPr>
            <a:r>
              <a:rPr lang="en-US" sz="2800" b="1" dirty="0"/>
              <a:t>Lynnzy McIntosh</a:t>
            </a:r>
          </a:p>
          <a:p>
            <a:pPr marL="457200" lvl="1" indent="0">
              <a:buNone/>
            </a:pPr>
            <a:r>
              <a:rPr lang="en-US" sz="2400" dirty="0"/>
              <a:t>Vice President of PAC Software, Inc. the developers of Workshop Wizard, and a Contractor to the New Mexico Department of Health</a:t>
            </a:r>
          </a:p>
          <a:p>
            <a:pPr marL="457200" lvl="1" indent="0">
              <a:buNone/>
            </a:pPr>
            <a:endParaRPr lang="en-US" sz="2400" dirty="0"/>
          </a:p>
        </p:txBody>
      </p:sp>
    </p:spTree>
    <p:extLst>
      <p:ext uri="{BB962C8B-B14F-4D97-AF65-F5344CB8AC3E}">
        <p14:creationId xmlns:p14="http://schemas.microsoft.com/office/powerpoint/2010/main" val="128573007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B7E720-1967-4B12-B44F-CBA7D5B29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510"/>
            <a:ext cx="9144000" cy="6858000"/>
          </a:xfrm>
          <a:prstGeom prst="rect">
            <a:avLst/>
          </a:prstGeom>
        </p:spPr>
      </p:pic>
      <p:sp>
        <p:nvSpPr>
          <p:cNvPr id="2" name="Title 1"/>
          <p:cNvSpPr>
            <a:spLocks noGrp="1"/>
          </p:cNvSpPr>
          <p:nvPr>
            <p:ph type="title"/>
          </p:nvPr>
        </p:nvSpPr>
        <p:spPr/>
        <p:txBody>
          <a:bodyPr/>
          <a:lstStyle/>
          <a:p>
            <a:r>
              <a:rPr lang="en-US" dirty="0"/>
              <a:t>Workshop Wizard</a:t>
            </a: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600201"/>
            <a:ext cx="6425252"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792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8C2F9F-85B7-4956-A8B3-B3D3F806AB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31"/>
            <a:ext cx="9144000" cy="6858000"/>
          </a:xfrm>
          <a:prstGeom prst="rect">
            <a:avLst/>
          </a:prstGeom>
        </p:spPr>
      </p:pic>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a:xfrm>
            <a:off x="952500" y="1524000"/>
            <a:ext cx="7239000" cy="4800600"/>
          </a:xfrm>
        </p:spPr>
        <p:txBody>
          <a:bodyPr>
            <a:normAutofit fontScale="92500"/>
          </a:bodyPr>
          <a:lstStyle/>
          <a:p>
            <a:pPr>
              <a:tabLst>
                <a:tab pos="457200" algn="l"/>
              </a:tabLst>
            </a:pPr>
            <a:r>
              <a:rPr lang="en-US" sz="2800" dirty="0">
                <a:effectLst/>
                <a:cs typeface="Calibri" panose="020F0502020204030204" pitchFamily="34" charset="0"/>
              </a:rPr>
              <a:t>Recognize </a:t>
            </a:r>
            <a:r>
              <a:rPr lang="en-US" sz="2800" b="1" dirty="0">
                <a:effectLst/>
                <a:cs typeface="Calibri" panose="020F0502020204030204" pitchFamily="34" charset="0"/>
              </a:rPr>
              <a:t>Paths to Health New Mexico: Tools for Healthier Living (P2HNM)</a:t>
            </a:r>
            <a:r>
              <a:rPr lang="en-US" sz="2800" dirty="0">
                <a:effectLst/>
                <a:cs typeface="Calibri" panose="020F0502020204030204" pitchFamily="34" charset="0"/>
              </a:rPr>
              <a:t> providing multiple prevention and self-management programs.</a:t>
            </a:r>
          </a:p>
          <a:p>
            <a:pPr>
              <a:tabLst>
                <a:tab pos="457200" algn="l"/>
              </a:tabLst>
            </a:pPr>
            <a:r>
              <a:rPr lang="en-US" sz="2800" dirty="0">
                <a:effectLst/>
                <a:cs typeface="Calibri" panose="020F0502020204030204" pitchFamily="34" charset="0"/>
              </a:rPr>
              <a:t>Foster greater understanding of the benefits of using </a:t>
            </a:r>
            <a:r>
              <a:rPr lang="en-US" sz="2800" b="1" dirty="0">
                <a:effectLst/>
                <a:cs typeface="Calibri" panose="020F0502020204030204" pitchFamily="34" charset="0"/>
              </a:rPr>
              <a:t>P2HNM for connecting health care to community- based programs</a:t>
            </a:r>
            <a:r>
              <a:rPr lang="en-US" sz="2800" dirty="0">
                <a:cs typeface="Calibri" panose="020F0502020204030204" pitchFamily="34" charset="0"/>
              </a:rPr>
              <a:t>.</a:t>
            </a:r>
          </a:p>
          <a:p>
            <a:pPr>
              <a:tabLst>
                <a:tab pos="457200" algn="l"/>
              </a:tabLst>
            </a:pPr>
            <a:r>
              <a:rPr lang="en-US" sz="2800" dirty="0">
                <a:effectLst/>
                <a:cs typeface="Calibri" panose="020F0502020204030204" pitchFamily="34" charset="0"/>
              </a:rPr>
              <a:t>Increase your knowledge and comfort level in </a:t>
            </a:r>
            <a:r>
              <a:rPr lang="en-US" sz="2800" b="1" dirty="0">
                <a:effectLst/>
                <a:cs typeface="Calibri" panose="020F0502020204030204" pitchFamily="34" charset="0"/>
              </a:rPr>
              <a:t>making referrals </a:t>
            </a:r>
            <a:r>
              <a:rPr lang="en-US" sz="2800" dirty="0">
                <a:effectLst/>
                <a:cs typeface="Calibri" panose="020F0502020204030204" pitchFamily="34" charset="0"/>
              </a:rPr>
              <a:t>to community-based</a:t>
            </a:r>
            <a:r>
              <a:rPr lang="en-US" sz="2800" b="1" dirty="0">
                <a:effectLst/>
                <a:cs typeface="Calibri" panose="020F0502020204030204" pitchFamily="34" charset="0"/>
              </a:rPr>
              <a:t> </a:t>
            </a:r>
            <a:r>
              <a:rPr lang="en-US" sz="2800" dirty="0">
                <a:effectLst/>
                <a:cs typeface="Calibri" panose="020F0502020204030204" pitchFamily="34" charset="0"/>
              </a:rPr>
              <a:t>programs.</a:t>
            </a:r>
          </a:p>
          <a:p>
            <a:pPr>
              <a:tabLst>
                <a:tab pos="457200" algn="l"/>
              </a:tabLst>
            </a:pPr>
            <a:r>
              <a:rPr lang="en-US" sz="2800" dirty="0">
                <a:effectLst/>
                <a:cs typeface="Calibri" panose="020F0502020204030204" pitchFamily="34" charset="0"/>
              </a:rPr>
              <a:t>Engage and enjoy the </a:t>
            </a:r>
            <a:r>
              <a:rPr lang="en-US" sz="2800" b="1" dirty="0">
                <a:effectLst/>
                <a:cs typeface="Calibri" panose="020F0502020204030204" pitchFamily="34" charset="0"/>
              </a:rPr>
              <a:t>referral and feedback </a:t>
            </a:r>
            <a:r>
              <a:rPr lang="en-US" sz="2800" dirty="0">
                <a:effectLst/>
                <a:cs typeface="Calibri" panose="020F0502020204030204" pitchFamily="34" charset="0"/>
              </a:rPr>
              <a:t>process.</a:t>
            </a:r>
            <a:endParaRPr lang="en-US" sz="2800" dirty="0">
              <a:effectLst/>
            </a:endParaRPr>
          </a:p>
          <a:p>
            <a:pPr marL="457200" lvl="1" indent="0">
              <a:buNone/>
            </a:pPr>
            <a:endParaRPr lang="en-US" sz="2400" dirty="0"/>
          </a:p>
        </p:txBody>
      </p:sp>
    </p:spTree>
    <p:extLst>
      <p:ext uri="{BB962C8B-B14F-4D97-AF65-F5344CB8AC3E}">
        <p14:creationId xmlns:p14="http://schemas.microsoft.com/office/powerpoint/2010/main" val="3201239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92006-DD8A-4B2F-8D38-831C6FB0C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86"/>
            <a:ext cx="9144000" cy="6858000"/>
          </a:xfrm>
          <a:prstGeom prst="rect">
            <a:avLst/>
          </a:prstGeom>
        </p:spPr>
      </p:pic>
      <p:sp>
        <p:nvSpPr>
          <p:cNvPr id="4" name="Title 3"/>
          <p:cNvSpPr>
            <a:spLocks noGrp="1"/>
          </p:cNvSpPr>
          <p:nvPr>
            <p:ph type="ctrTitle"/>
          </p:nvPr>
        </p:nvSpPr>
        <p:spPr>
          <a:xfrm>
            <a:off x="533400" y="381000"/>
            <a:ext cx="8305800" cy="45719"/>
          </a:xfrm>
        </p:spPr>
        <p:txBody>
          <a:bodyPr>
            <a:normAutofit fontScale="90000"/>
          </a:bodyPr>
          <a:lstStyle/>
          <a:p>
            <a:br>
              <a:rPr lang="en-US" sz="6000" dirty="0"/>
            </a:br>
            <a:r>
              <a:rPr lang="en-US" sz="5400" dirty="0">
                <a:effectLst/>
              </a:rPr>
              <a:t>Picking up the </a:t>
            </a:r>
            <a:r>
              <a:rPr lang="en-US" sz="4900" dirty="0">
                <a:effectLst/>
              </a:rPr>
              <a:t>Beat</a:t>
            </a:r>
            <a:endParaRPr lang="en-US" sz="4900" dirty="0"/>
          </a:p>
        </p:txBody>
      </p:sp>
      <p:pic>
        <p:nvPicPr>
          <p:cNvPr id="5" name="Picture 4">
            <a:extLst>
              <a:ext uri="{FF2B5EF4-FFF2-40B4-BE49-F238E27FC236}">
                <a16:creationId xmlns:a16="http://schemas.microsoft.com/office/drawing/2014/main" id="{D824E082-E560-2854-8825-B84622E42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8500" y="1981200"/>
            <a:ext cx="2667000" cy="3378200"/>
          </a:xfrm>
          <a:prstGeom prst="rect">
            <a:avLst/>
          </a:prstGeom>
        </p:spPr>
      </p:pic>
    </p:spTree>
    <p:extLst>
      <p:ext uri="{BB962C8B-B14F-4D97-AF65-F5344CB8AC3E}">
        <p14:creationId xmlns:p14="http://schemas.microsoft.com/office/powerpoint/2010/main" val="3065414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7F565C-61BD-4741-9FCE-5B4370EF9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159"/>
            <a:ext cx="9144000" cy="6858000"/>
          </a:xfrm>
          <a:prstGeom prst="rect">
            <a:avLst/>
          </a:prstGeom>
        </p:spPr>
      </p:pic>
      <p:sp>
        <p:nvSpPr>
          <p:cNvPr id="2" name="Title 1"/>
          <p:cNvSpPr>
            <a:spLocks noGrp="1"/>
          </p:cNvSpPr>
          <p:nvPr>
            <p:ph type="title"/>
          </p:nvPr>
        </p:nvSpPr>
        <p:spPr/>
        <p:txBody>
          <a:bodyPr/>
          <a:lstStyle/>
          <a:p>
            <a:r>
              <a:rPr lang="en-US" dirty="0"/>
              <a:t>Public Website and Marketing</a:t>
            </a:r>
          </a:p>
        </p:txBody>
      </p:sp>
      <p:sp>
        <p:nvSpPr>
          <p:cNvPr id="17" name="Content Placeholder 2">
            <a:extLst>
              <a:ext uri="{FF2B5EF4-FFF2-40B4-BE49-F238E27FC236}">
                <a16:creationId xmlns:a16="http://schemas.microsoft.com/office/drawing/2014/main" id="{23E66BB7-F6B3-4F07-8ACD-8E62D73B4131}"/>
              </a:ext>
            </a:extLst>
          </p:cNvPr>
          <p:cNvSpPr>
            <a:spLocks noGrp="1"/>
          </p:cNvSpPr>
          <p:nvPr>
            <p:ph idx="1"/>
          </p:nvPr>
        </p:nvSpPr>
        <p:spPr>
          <a:xfrm>
            <a:off x="952500" y="1524000"/>
            <a:ext cx="7239000" cy="4800600"/>
          </a:xfrm>
        </p:spPr>
        <p:txBody>
          <a:bodyPr>
            <a:normAutofit/>
          </a:bodyPr>
          <a:lstStyle/>
          <a:p>
            <a:r>
              <a:rPr lang="en-US" sz="2400" dirty="0"/>
              <a:t>The Paths to Health New Mexico website was launched in August 2018. The website is designed to:</a:t>
            </a:r>
          </a:p>
          <a:p>
            <a:pPr lvl="1"/>
            <a:r>
              <a:rPr lang="en-US" sz="2000" dirty="0"/>
              <a:t>Share information about Paths to Health New Mexico and the prevention and self-management programs that are available to New Mexicans</a:t>
            </a:r>
          </a:p>
          <a:p>
            <a:pPr lvl="1"/>
            <a:r>
              <a:rPr lang="en-US" sz="2000" dirty="0"/>
              <a:t>Provide a means for healthcare professionals to refer patients</a:t>
            </a:r>
          </a:p>
          <a:p>
            <a:pPr lvl="1"/>
            <a:r>
              <a:rPr lang="en-US" sz="2000" dirty="0"/>
              <a:t>Enable New Mexicans to find information about classes and self refer</a:t>
            </a:r>
          </a:p>
          <a:p>
            <a:pPr lvl="1"/>
            <a:r>
              <a:rPr lang="en-US" sz="2000" dirty="0"/>
              <a:t>Provide materials for class leaders to download and use to promote classes</a:t>
            </a:r>
          </a:p>
          <a:p>
            <a:pPr marL="457200" lvl="1" indent="0">
              <a:buNone/>
            </a:pPr>
            <a:endParaRPr lang="en-US" sz="2400" dirty="0"/>
          </a:p>
        </p:txBody>
      </p:sp>
    </p:spTree>
    <p:extLst>
      <p:ext uri="{BB962C8B-B14F-4D97-AF65-F5344CB8AC3E}">
        <p14:creationId xmlns:p14="http://schemas.microsoft.com/office/powerpoint/2010/main" val="1599464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61F0F8-B7AE-47C0-A362-8CC2B39EB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159"/>
            <a:ext cx="9144000" cy="6858000"/>
          </a:xfrm>
          <a:prstGeom prst="rect">
            <a:avLst/>
          </a:prstGeom>
        </p:spPr>
      </p:pic>
      <p:sp>
        <p:nvSpPr>
          <p:cNvPr id="2" name="Title 1"/>
          <p:cNvSpPr>
            <a:spLocks noGrp="1"/>
          </p:cNvSpPr>
          <p:nvPr>
            <p:ph type="title"/>
          </p:nvPr>
        </p:nvSpPr>
        <p:spPr/>
        <p:txBody>
          <a:bodyPr/>
          <a:lstStyle/>
          <a:p>
            <a:r>
              <a:rPr lang="en-US" dirty="0"/>
              <a:t>Public Website and Marketing</a:t>
            </a:r>
          </a:p>
        </p:txBody>
      </p:sp>
      <p:sp>
        <p:nvSpPr>
          <p:cNvPr id="17" name="Content Placeholder 2">
            <a:extLst>
              <a:ext uri="{FF2B5EF4-FFF2-40B4-BE49-F238E27FC236}">
                <a16:creationId xmlns:a16="http://schemas.microsoft.com/office/drawing/2014/main" id="{7C8C6828-258A-42A0-AC5D-B00DE952D220}"/>
              </a:ext>
            </a:extLst>
          </p:cNvPr>
          <p:cNvSpPr>
            <a:spLocks noGrp="1"/>
          </p:cNvSpPr>
          <p:nvPr>
            <p:ph idx="1"/>
          </p:nvPr>
        </p:nvSpPr>
        <p:spPr>
          <a:xfrm>
            <a:off x="952500" y="1524000"/>
            <a:ext cx="7239000" cy="4800600"/>
          </a:xfrm>
        </p:spPr>
        <p:txBody>
          <a:bodyPr>
            <a:normAutofit/>
          </a:bodyPr>
          <a:lstStyle/>
          <a:p>
            <a:pPr marL="457200" lvl="1" indent="0" algn="ctr">
              <a:buNone/>
            </a:pPr>
            <a:endParaRPr lang="en-US" sz="3600" b="1" dirty="0"/>
          </a:p>
          <a:p>
            <a:pPr marL="457200" lvl="1" indent="0" algn="ctr">
              <a:buNone/>
            </a:pPr>
            <a:endParaRPr lang="en-US" sz="3600" b="1" dirty="0"/>
          </a:p>
          <a:p>
            <a:pPr marL="457200" lvl="1" indent="0" algn="ctr">
              <a:buNone/>
            </a:pPr>
            <a:r>
              <a:rPr lang="en-US" sz="3600" b="1" dirty="0"/>
              <a:t>Tour of Paths to Health New Mexico website</a:t>
            </a:r>
          </a:p>
        </p:txBody>
      </p:sp>
    </p:spTree>
    <p:extLst>
      <p:ext uri="{BB962C8B-B14F-4D97-AF65-F5344CB8AC3E}">
        <p14:creationId xmlns:p14="http://schemas.microsoft.com/office/powerpoint/2010/main" val="746266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0DDC843-AFBE-4FAD-A7DE-5DEF78DBFE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766"/>
            <a:ext cx="9144000" cy="6858000"/>
          </a:xfrm>
          <a:prstGeom prst="rect">
            <a:avLst/>
          </a:prstGeom>
        </p:spPr>
      </p:pic>
      <p:sp>
        <p:nvSpPr>
          <p:cNvPr id="2" name="Title 1"/>
          <p:cNvSpPr>
            <a:spLocks noGrp="1"/>
          </p:cNvSpPr>
          <p:nvPr>
            <p:ph type="title"/>
          </p:nvPr>
        </p:nvSpPr>
        <p:spPr>
          <a:xfrm>
            <a:off x="457200" y="451322"/>
            <a:ext cx="8229600" cy="1143000"/>
          </a:xfrm>
        </p:spPr>
        <p:txBody>
          <a:bodyPr>
            <a:normAutofit fontScale="90000"/>
          </a:bodyPr>
          <a:lstStyle/>
          <a:p>
            <a:r>
              <a:rPr lang="en-US" dirty="0"/>
              <a:t>Public Website </a:t>
            </a:r>
            <a:r>
              <a:rPr lang="en-US" sz="4400" dirty="0"/>
              <a:t>Analytics</a:t>
            </a:r>
            <a:br>
              <a:rPr lang="en-US" sz="4400" dirty="0"/>
            </a:br>
            <a:endParaRPr lang="en-US" dirty="0"/>
          </a:p>
        </p:txBody>
      </p:sp>
      <p:sp>
        <p:nvSpPr>
          <p:cNvPr id="17" name="Content Placeholder 2">
            <a:extLst>
              <a:ext uri="{FF2B5EF4-FFF2-40B4-BE49-F238E27FC236}">
                <a16:creationId xmlns:a16="http://schemas.microsoft.com/office/drawing/2014/main" id="{7C8C6828-258A-42A0-AC5D-B00DE952D220}"/>
              </a:ext>
            </a:extLst>
          </p:cNvPr>
          <p:cNvSpPr>
            <a:spLocks noGrp="1"/>
          </p:cNvSpPr>
          <p:nvPr>
            <p:ph idx="1"/>
          </p:nvPr>
        </p:nvSpPr>
        <p:spPr>
          <a:xfrm>
            <a:off x="685800" y="1524000"/>
            <a:ext cx="7696200" cy="4114800"/>
          </a:xfrm>
        </p:spPr>
        <p:txBody>
          <a:bodyPr>
            <a:normAutofit/>
          </a:bodyPr>
          <a:lstStyle/>
          <a:p>
            <a:pPr marL="0" lvl="1" indent="0">
              <a:buNone/>
            </a:pPr>
            <a:endParaRPr lang="en-US" sz="3600" b="1" dirty="0"/>
          </a:p>
          <a:p>
            <a:pPr marL="457200" lvl="1" indent="0" algn="ctr">
              <a:buNone/>
            </a:pPr>
            <a:endParaRPr lang="en-US" sz="3600" b="1" dirty="0"/>
          </a:p>
        </p:txBody>
      </p:sp>
      <p:sp>
        <p:nvSpPr>
          <p:cNvPr id="5" name="Content Placeholder 2">
            <a:extLst>
              <a:ext uri="{FF2B5EF4-FFF2-40B4-BE49-F238E27FC236}">
                <a16:creationId xmlns:a16="http://schemas.microsoft.com/office/drawing/2014/main" id="{D79F0A1E-CE7A-45F7-B133-64273CEF1D86}"/>
              </a:ext>
            </a:extLst>
          </p:cNvPr>
          <p:cNvSpPr txBox="1">
            <a:spLocks/>
          </p:cNvSpPr>
          <p:nvPr/>
        </p:nvSpPr>
        <p:spPr>
          <a:xfrm>
            <a:off x="615616" y="1012934"/>
            <a:ext cx="8071184" cy="480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Font typeface="Arial" panose="020B0604020202020204" pitchFamily="34" charset="0"/>
              <a:buNone/>
            </a:pPr>
            <a:endParaRPr lang="en-US" sz="1800" dirty="0"/>
          </a:p>
          <a:p>
            <a:pPr marL="0" indent="0">
              <a:spcBef>
                <a:spcPts val="0"/>
              </a:spcBef>
              <a:buNone/>
            </a:pPr>
            <a:r>
              <a:rPr lang="en-US" sz="1800" b="1" dirty="0"/>
              <a:t>2018</a:t>
            </a:r>
          </a:p>
          <a:p>
            <a:pPr marL="0" indent="0">
              <a:spcBef>
                <a:spcPts val="0"/>
              </a:spcBef>
              <a:buNone/>
            </a:pPr>
            <a:r>
              <a:rPr lang="en-US" sz="1800" b="1" dirty="0"/>
              <a:t>	Total Users (annualized)		  1,388</a:t>
            </a:r>
          </a:p>
          <a:p>
            <a:pPr marL="0" indent="0">
              <a:spcBef>
                <a:spcPts val="0"/>
              </a:spcBef>
              <a:buNone/>
            </a:pPr>
            <a:r>
              <a:rPr lang="en-US" sz="1800" b="1" dirty="0"/>
              <a:t>	Pageviews (annualized)		  8,652</a:t>
            </a:r>
          </a:p>
          <a:p>
            <a:pPr marL="0" indent="0">
              <a:spcBef>
                <a:spcPts val="0"/>
              </a:spcBef>
              <a:buNone/>
            </a:pPr>
            <a:r>
              <a:rPr lang="en-US" sz="1800" b="1" dirty="0"/>
              <a:t>2019</a:t>
            </a:r>
          </a:p>
          <a:p>
            <a:pPr marL="0" indent="0">
              <a:spcBef>
                <a:spcPts val="0"/>
              </a:spcBef>
              <a:buNone/>
            </a:pPr>
            <a:r>
              <a:rPr lang="en-US" sz="1800" b="1" dirty="0"/>
              <a:t>	Total Users 			  2,918</a:t>
            </a:r>
          </a:p>
          <a:p>
            <a:pPr marL="0" indent="0">
              <a:spcBef>
                <a:spcPts val="0"/>
              </a:spcBef>
              <a:buNone/>
            </a:pPr>
            <a:r>
              <a:rPr lang="en-US" sz="1800" b="1" dirty="0"/>
              <a:t>	Pageviews			13,824</a:t>
            </a:r>
          </a:p>
          <a:p>
            <a:pPr marL="0" indent="0">
              <a:spcBef>
                <a:spcPts val="0"/>
              </a:spcBef>
              <a:buNone/>
            </a:pPr>
            <a:r>
              <a:rPr lang="en-US" sz="1800" b="1" dirty="0"/>
              <a:t>2020 </a:t>
            </a:r>
          </a:p>
          <a:p>
            <a:pPr marL="0" indent="0">
              <a:spcBef>
                <a:spcPts val="0"/>
              </a:spcBef>
              <a:buNone/>
            </a:pPr>
            <a:r>
              <a:rPr lang="en-US" sz="1800" b="1" dirty="0"/>
              <a:t>	Total Users 		 	  3,307</a:t>
            </a:r>
          </a:p>
          <a:p>
            <a:pPr marL="0" indent="0">
              <a:spcBef>
                <a:spcPts val="0"/>
              </a:spcBef>
              <a:buNone/>
            </a:pPr>
            <a:r>
              <a:rPr lang="en-US" sz="1800" b="1" dirty="0"/>
              <a:t>	Pageviews			12,997</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effectLst/>
                <a:cs typeface="Calibri" panose="020F0502020204030204" pitchFamily="34" charset="0"/>
              </a:rPr>
              <a:t>2021	</a:t>
            </a:r>
            <a:endParaRPr kumimoji="0" lang="en-US" altLang="en-US" sz="18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effectLst/>
                <a:cs typeface="Calibri" panose="020F0502020204030204" pitchFamily="34" charset="0"/>
              </a:rPr>
              <a:t>	Total Users     			  5,373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effectLst/>
                <a:cs typeface="Calibri" panose="020F0502020204030204" pitchFamily="34" charset="0"/>
              </a:rPr>
              <a:t>	Pageviews          			14,323</a:t>
            </a:r>
            <a:endParaRPr kumimoji="0" lang="en-US" altLang="en-US" sz="18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effectLst/>
                <a:cs typeface="Calibri" panose="020F0502020204030204" pitchFamily="34" charset="0"/>
              </a:rPr>
              <a:t> 2022	</a:t>
            </a:r>
            <a:endParaRPr kumimoji="0" lang="en-US" altLang="en-US" sz="18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effectLst/>
                <a:cs typeface="Calibri" panose="020F0502020204030204" pitchFamily="34" charset="0"/>
              </a:rPr>
              <a:t>	Total Users (Annualized)      	       	  5,628</a:t>
            </a:r>
            <a:endParaRPr kumimoji="0" lang="en-US" altLang="en-US" sz="18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effectLst/>
                <a:cs typeface="Calibri" panose="020F0502020204030204" pitchFamily="34" charset="0"/>
              </a:rPr>
              <a:t>	Pageviews (Annualized)              	 15,288</a:t>
            </a:r>
            <a:endParaRPr kumimoji="0" lang="en-US" altLang="en-US" sz="1800" b="1" i="0" u="none" strike="noStrike" cap="none" normalizeH="0" baseline="0" dirty="0">
              <a:ln>
                <a:noFill/>
              </a:ln>
              <a:effectLst/>
            </a:endParaRPr>
          </a:p>
          <a:p>
            <a:pPr marL="0" indent="0">
              <a:spcBef>
                <a:spcPts val="0"/>
              </a:spcBef>
              <a:buNone/>
            </a:pPr>
            <a:endParaRPr lang="en-US" sz="1800" b="1" dirty="0"/>
          </a:p>
          <a:p>
            <a:pPr marL="0" indent="0">
              <a:spcBef>
                <a:spcPts val="0"/>
              </a:spcBef>
              <a:buNone/>
            </a:pPr>
            <a:endParaRPr lang="en-US" sz="1800" b="1" dirty="0"/>
          </a:p>
        </p:txBody>
      </p:sp>
    </p:spTree>
    <p:extLst>
      <p:ext uri="{BB962C8B-B14F-4D97-AF65-F5344CB8AC3E}">
        <p14:creationId xmlns:p14="http://schemas.microsoft.com/office/powerpoint/2010/main" val="1858929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558C452-CC83-4582-AC75-5547833128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a:t>Public Website and Marketing</a:t>
            </a:r>
          </a:p>
        </p:txBody>
      </p:sp>
      <p:pic>
        <p:nvPicPr>
          <p:cNvPr id="12" name="Picture 11" descr="Text, letter&#10;&#10;Description automatically generated">
            <a:extLst>
              <a:ext uri="{FF2B5EF4-FFF2-40B4-BE49-F238E27FC236}">
                <a16:creationId xmlns:a16="http://schemas.microsoft.com/office/drawing/2014/main" id="{A290AE59-FC09-41AA-AD8F-05AB294800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720" y="1956563"/>
            <a:ext cx="1371600" cy="3331029"/>
          </a:xfrm>
          <a:prstGeom prst="rect">
            <a:avLst/>
          </a:prstGeom>
        </p:spPr>
      </p:pic>
      <p:pic>
        <p:nvPicPr>
          <p:cNvPr id="14" name="Picture 13" descr="Graphical user interface, text, application, email&#10;&#10;Description automatically generated">
            <a:extLst>
              <a:ext uri="{FF2B5EF4-FFF2-40B4-BE49-F238E27FC236}">
                <a16:creationId xmlns:a16="http://schemas.microsoft.com/office/drawing/2014/main" id="{CB07EC3E-FC21-433A-AD1F-F2059BB368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5499" y="2081306"/>
            <a:ext cx="2743200" cy="1775012"/>
          </a:xfrm>
          <a:prstGeom prst="rect">
            <a:avLst/>
          </a:prstGeom>
        </p:spPr>
      </p:pic>
      <p:pic>
        <p:nvPicPr>
          <p:cNvPr id="21" name="Picture 20" descr="Table&#10;&#10;Description automatically generated">
            <a:extLst>
              <a:ext uri="{FF2B5EF4-FFF2-40B4-BE49-F238E27FC236}">
                <a16:creationId xmlns:a16="http://schemas.microsoft.com/office/drawing/2014/main" id="{F9CA85E7-8B81-4F8E-95E9-E64FBA1093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05149" y="3254221"/>
            <a:ext cx="1828800" cy="2366682"/>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D3A6FC78-0782-4C11-BF03-F998EABCB8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8700" y="1607850"/>
            <a:ext cx="2286000" cy="2958353"/>
          </a:xfrm>
          <a:prstGeom prst="rect">
            <a:avLst/>
          </a:prstGeom>
        </p:spPr>
      </p:pic>
      <p:pic>
        <p:nvPicPr>
          <p:cNvPr id="19" name="Picture 18" descr="Graphical user interface&#10;&#10;Description automatically generated">
            <a:extLst>
              <a:ext uri="{FF2B5EF4-FFF2-40B4-BE49-F238E27FC236}">
                <a16:creationId xmlns:a16="http://schemas.microsoft.com/office/drawing/2014/main" id="{CFBAFF86-8479-4844-9EDF-6D4587F2717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00800" y="3131276"/>
            <a:ext cx="2286000" cy="2612572"/>
          </a:xfrm>
          <a:prstGeom prst="rect">
            <a:avLst/>
          </a:prstGeom>
        </p:spPr>
      </p:pic>
    </p:spTree>
    <p:extLst>
      <p:ext uri="{BB962C8B-B14F-4D97-AF65-F5344CB8AC3E}">
        <p14:creationId xmlns:p14="http://schemas.microsoft.com/office/powerpoint/2010/main" val="3571037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0BF4FB-507F-4B18-8C40-D4F70739EC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a:t>Partners in Care Statewide</a:t>
            </a:r>
          </a:p>
        </p:txBody>
      </p:sp>
      <p:graphicFrame>
        <p:nvGraphicFramePr>
          <p:cNvPr id="4" name="Content Placeholder 3">
            <a:extLst>
              <a:ext uri="{FF2B5EF4-FFF2-40B4-BE49-F238E27FC236}">
                <a16:creationId xmlns:a16="http://schemas.microsoft.com/office/drawing/2014/main" id="{05C4D2B2-40B3-4B04-BC82-898469F8E7F8}"/>
              </a:ext>
            </a:extLst>
          </p:cNvPr>
          <p:cNvGraphicFramePr>
            <a:graphicFrameLocks noGrp="1"/>
          </p:cNvGraphicFramePr>
          <p:nvPr>
            <p:ph idx="1"/>
            <p:extLst>
              <p:ext uri="{D42A27DB-BD31-4B8C-83A1-F6EECF244321}">
                <p14:modId xmlns:p14="http://schemas.microsoft.com/office/powerpoint/2010/main" val="1906090310"/>
              </p:ext>
            </p:extLst>
          </p:nvPr>
        </p:nvGraphicFramePr>
        <p:xfrm>
          <a:off x="495300" y="1524000"/>
          <a:ext cx="8153400" cy="4267200"/>
        </p:xfrm>
        <a:graphic>
          <a:graphicData uri="http://schemas.openxmlformats.org/drawingml/2006/table">
            <a:tbl>
              <a:tblPr firstRow="1" bandRow="1">
                <a:tableStyleId>{5C22544A-7EE6-4342-B048-85BDC9FD1C3A}</a:tableStyleId>
              </a:tblPr>
              <a:tblGrid>
                <a:gridCol w="4076700">
                  <a:extLst>
                    <a:ext uri="{9D8B030D-6E8A-4147-A177-3AD203B41FA5}">
                      <a16:colId xmlns:a16="http://schemas.microsoft.com/office/drawing/2014/main" val="91426040"/>
                    </a:ext>
                  </a:extLst>
                </a:gridCol>
                <a:gridCol w="4076700">
                  <a:extLst>
                    <a:ext uri="{9D8B030D-6E8A-4147-A177-3AD203B41FA5}">
                      <a16:colId xmlns:a16="http://schemas.microsoft.com/office/drawing/2014/main" val="3172446603"/>
                    </a:ext>
                  </a:extLst>
                </a:gridCol>
              </a:tblGrid>
              <a:tr h="4267200">
                <a:tc>
                  <a:txBody>
                    <a:bodyPr/>
                    <a:lstStyle/>
                    <a:p>
                      <a:r>
                        <a:rPr lang="en-US" sz="1600" b="1" kern="1200" dirty="0">
                          <a:solidFill>
                            <a:schemeClr val="tx1"/>
                          </a:solidFill>
                          <a:effectLst/>
                          <a:latin typeface="+mn-lt"/>
                          <a:ea typeface="+mn-ea"/>
                          <a:cs typeface="+mn-cs"/>
                        </a:rPr>
                        <a:t>Adelante Development Center, Inc.</a:t>
                      </a:r>
                    </a:p>
                    <a:p>
                      <a:r>
                        <a:rPr lang="en-US" sz="1600" b="1" kern="1200" dirty="0">
                          <a:solidFill>
                            <a:schemeClr val="tx1"/>
                          </a:solidFill>
                          <a:effectLst/>
                          <a:latin typeface="+mn-lt"/>
                          <a:ea typeface="+mn-ea"/>
                          <a:cs typeface="+mn-cs"/>
                        </a:rPr>
                        <a:t>All Nations Wellness Center</a:t>
                      </a:r>
                    </a:p>
                    <a:p>
                      <a:r>
                        <a:rPr lang="en-US" sz="1600" b="1" kern="1200" dirty="0">
                          <a:solidFill>
                            <a:schemeClr val="tx1"/>
                          </a:solidFill>
                          <a:effectLst/>
                          <a:latin typeface="+mn-lt"/>
                          <a:ea typeface="+mn-ea"/>
                          <a:cs typeface="+mn-cs"/>
                        </a:rPr>
                        <a:t>Chavez County Extension Services</a:t>
                      </a:r>
                    </a:p>
                    <a:p>
                      <a:r>
                        <a:rPr lang="en-US" sz="1600" b="1" kern="1200" dirty="0">
                          <a:solidFill>
                            <a:schemeClr val="tx1"/>
                          </a:solidFill>
                          <a:effectLst/>
                          <a:latin typeface="+mn-lt"/>
                          <a:ea typeface="+mn-ea"/>
                          <a:cs typeface="+mn-cs"/>
                        </a:rPr>
                        <a:t>Christus St. Vincent Medical Center</a:t>
                      </a:r>
                    </a:p>
                    <a:p>
                      <a:r>
                        <a:rPr lang="en-US" sz="1600" b="1" kern="1200" dirty="0">
                          <a:solidFill>
                            <a:schemeClr val="tx1"/>
                          </a:solidFill>
                          <a:effectLst/>
                          <a:latin typeface="+mn-lt"/>
                          <a:ea typeface="+mn-ea"/>
                          <a:cs typeface="+mn-cs"/>
                        </a:rPr>
                        <a:t>City of Albuquerque, Dept. of Sr Affairs</a:t>
                      </a:r>
                    </a:p>
                    <a:p>
                      <a:r>
                        <a:rPr lang="en-US" sz="1600" b="1" kern="1200" dirty="0">
                          <a:solidFill>
                            <a:schemeClr val="tx1"/>
                          </a:solidFill>
                          <a:effectLst/>
                          <a:latin typeface="+mn-lt"/>
                          <a:ea typeface="+mn-ea"/>
                          <a:cs typeface="+mn-cs"/>
                        </a:rPr>
                        <a:t>CWA Strategic Communications, Inc.</a:t>
                      </a:r>
                    </a:p>
                    <a:p>
                      <a:r>
                        <a:rPr lang="en-US" sz="1600" b="1" kern="1200" dirty="0" err="1">
                          <a:solidFill>
                            <a:schemeClr val="tx1"/>
                          </a:solidFill>
                          <a:effectLst/>
                          <a:latin typeface="+mn-lt"/>
                          <a:ea typeface="+mn-ea"/>
                          <a:cs typeface="+mn-cs"/>
                        </a:rPr>
                        <a:t>Comagine</a:t>
                      </a:r>
                      <a:r>
                        <a:rPr lang="en-US" sz="1600" b="1" kern="1200" dirty="0">
                          <a:solidFill>
                            <a:schemeClr val="tx1"/>
                          </a:solidFill>
                          <a:effectLst/>
                          <a:latin typeface="+mn-lt"/>
                          <a:ea typeface="+mn-ea"/>
                          <a:cs typeface="+mn-cs"/>
                        </a:rPr>
                        <a:t> Health</a:t>
                      </a:r>
                    </a:p>
                    <a:p>
                      <a:r>
                        <a:rPr lang="en-US" sz="1600" b="1" kern="1200" dirty="0" err="1">
                          <a:solidFill>
                            <a:schemeClr val="tx1"/>
                          </a:solidFill>
                          <a:effectLst/>
                          <a:latin typeface="+mn-lt"/>
                          <a:ea typeface="+mn-ea"/>
                          <a:cs typeface="+mn-cs"/>
                        </a:rPr>
                        <a:t>DeBaca</a:t>
                      </a:r>
                      <a:r>
                        <a:rPr lang="en-US" sz="1600" b="1" kern="1200" dirty="0">
                          <a:solidFill>
                            <a:schemeClr val="tx1"/>
                          </a:solidFill>
                          <a:effectLst/>
                          <a:latin typeface="+mn-lt"/>
                          <a:ea typeface="+mn-ea"/>
                          <a:cs typeface="+mn-cs"/>
                        </a:rPr>
                        <a:t> Family Practice</a:t>
                      </a:r>
                    </a:p>
                    <a:p>
                      <a:r>
                        <a:rPr lang="en-US" sz="1600" b="1" kern="1200" dirty="0">
                          <a:solidFill>
                            <a:schemeClr val="tx1"/>
                          </a:solidFill>
                          <a:effectLst/>
                          <a:latin typeface="+mn-lt"/>
                          <a:ea typeface="+mn-ea"/>
                          <a:cs typeface="+mn-cs"/>
                        </a:rPr>
                        <a:t>East San Jose Elementary School</a:t>
                      </a:r>
                    </a:p>
                    <a:p>
                      <a:r>
                        <a:rPr lang="en-US" sz="1600" b="1" kern="1200" dirty="0">
                          <a:solidFill>
                            <a:schemeClr val="tx1"/>
                          </a:solidFill>
                          <a:effectLst/>
                          <a:latin typeface="+mn-lt"/>
                          <a:ea typeface="+mn-ea"/>
                          <a:cs typeface="+mn-cs"/>
                        </a:rPr>
                        <a:t>Enlace </a:t>
                      </a:r>
                      <a:r>
                        <a:rPr lang="en-US" sz="1600" b="1" kern="1200" dirty="0" err="1">
                          <a:solidFill>
                            <a:schemeClr val="tx1"/>
                          </a:solidFill>
                          <a:effectLst/>
                          <a:latin typeface="+mn-lt"/>
                          <a:ea typeface="+mn-ea"/>
                          <a:cs typeface="+mn-cs"/>
                        </a:rPr>
                        <a:t>Comunitario</a:t>
                      </a:r>
                      <a:endParaRPr lang="en-US" sz="1600" b="1" kern="1200" dirty="0">
                        <a:solidFill>
                          <a:schemeClr val="tx1"/>
                        </a:solidFill>
                        <a:effectLst/>
                        <a:latin typeface="+mn-lt"/>
                        <a:ea typeface="+mn-ea"/>
                        <a:cs typeface="+mn-cs"/>
                      </a:endParaRPr>
                    </a:p>
                    <a:p>
                      <a:r>
                        <a:rPr lang="en-US" sz="1600" b="1" kern="1200" dirty="0">
                          <a:solidFill>
                            <a:schemeClr val="tx1"/>
                          </a:solidFill>
                          <a:effectLst/>
                          <a:latin typeface="+mn-lt"/>
                          <a:ea typeface="+mn-ea"/>
                          <a:cs typeface="+mn-cs"/>
                        </a:rPr>
                        <a:t>First Choice Community Healthcare</a:t>
                      </a:r>
                    </a:p>
                    <a:p>
                      <a:r>
                        <a:rPr lang="en-US" sz="1600" b="1" kern="1200" dirty="0">
                          <a:solidFill>
                            <a:schemeClr val="tx1"/>
                          </a:solidFill>
                          <a:effectLst/>
                          <a:latin typeface="+mn-lt"/>
                          <a:ea typeface="+mn-ea"/>
                          <a:cs typeface="+mn-cs"/>
                        </a:rPr>
                        <a:t>Holy Cross Hospital</a:t>
                      </a:r>
                    </a:p>
                    <a:p>
                      <a:r>
                        <a:rPr lang="en-US" sz="1600" b="1" kern="1200" dirty="0">
                          <a:solidFill>
                            <a:schemeClr val="tx1"/>
                          </a:solidFill>
                          <a:effectLst/>
                          <a:latin typeface="+mn-lt"/>
                          <a:ea typeface="+mn-ea"/>
                          <a:cs typeface="+mn-cs"/>
                        </a:rPr>
                        <a:t>La Casa Family Health Center</a:t>
                      </a:r>
                    </a:p>
                    <a:p>
                      <a:r>
                        <a:rPr lang="en-US" sz="1600" b="1" kern="1200" dirty="0">
                          <a:solidFill>
                            <a:schemeClr val="tx1"/>
                          </a:solidFill>
                          <a:effectLst/>
                          <a:latin typeface="+mn-lt"/>
                          <a:ea typeface="+mn-ea"/>
                          <a:cs typeface="+mn-cs"/>
                        </a:rPr>
                        <a:t>La Mesa Elementary School</a:t>
                      </a:r>
                    </a:p>
                    <a:p>
                      <a:r>
                        <a:rPr lang="en-US" sz="1600" b="1" kern="1200" dirty="0">
                          <a:solidFill>
                            <a:schemeClr val="tx1"/>
                          </a:solidFill>
                          <a:effectLst/>
                          <a:latin typeface="+mn-lt"/>
                          <a:ea typeface="+mn-ea"/>
                          <a:cs typeface="+mn-cs"/>
                        </a:rPr>
                        <a:t>Las </a:t>
                      </a:r>
                      <a:r>
                        <a:rPr lang="en-US" sz="1600" b="1" kern="1200" dirty="0" err="1">
                          <a:solidFill>
                            <a:schemeClr val="tx1"/>
                          </a:solidFill>
                          <a:effectLst/>
                          <a:latin typeface="+mn-lt"/>
                          <a:ea typeface="+mn-ea"/>
                          <a:cs typeface="+mn-cs"/>
                        </a:rPr>
                        <a:t>Clinicas</a:t>
                      </a:r>
                      <a:endParaRPr lang="en-US" sz="1600" b="1" kern="1200" dirty="0">
                        <a:solidFill>
                          <a:schemeClr val="tx1"/>
                        </a:solidFill>
                        <a:effectLst/>
                        <a:latin typeface="+mn-lt"/>
                        <a:ea typeface="+mn-ea"/>
                        <a:cs typeface="+mn-cs"/>
                      </a:endParaRPr>
                    </a:p>
                    <a:p>
                      <a:r>
                        <a:rPr lang="en-US" sz="1600" b="1" kern="1200" dirty="0">
                          <a:solidFill>
                            <a:schemeClr val="tx1"/>
                          </a:solidFill>
                          <a:effectLst/>
                          <a:latin typeface="+mn-lt"/>
                          <a:ea typeface="+mn-ea"/>
                          <a:cs typeface="+mn-cs"/>
                        </a:rPr>
                        <a:t>Los Alamos National Laboratory</a:t>
                      </a:r>
                    </a:p>
                    <a:p>
                      <a:r>
                        <a:rPr lang="en-US" sz="1600" b="1" kern="1200" dirty="0">
                          <a:solidFill>
                            <a:schemeClr val="tx1"/>
                          </a:solidFill>
                          <a:effectLst/>
                          <a:latin typeface="+mn-lt"/>
                          <a:ea typeface="+mn-ea"/>
                          <a:cs typeface="+mn-cs"/>
                        </a:rPr>
                        <a:t>Lovelace Health System</a:t>
                      </a:r>
                    </a:p>
                  </a:txBody>
                  <a:tc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6200000" scaled="1"/>
                      <a:tileRect/>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err="1">
                          <a:solidFill>
                            <a:schemeClr val="tx1"/>
                          </a:solidFill>
                          <a:effectLst/>
                          <a:latin typeface="+mn-lt"/>
                          <a:ea typeface="+mn-ea"/>
                          <a:cs typeface="+mn-cs"/>
                        </a:rPr>
                        <a:t>Montañas</a:t>
                      </a:r>
                      <a:r>
                        <a:rPr lang="en-US" sz="1600" b="1" kern="1200" dirty="0">
                          <a:solidFill>
                            <a:schemeClr val="tx1"/>
                          </a:solidFill>
                          <a:effectLst/>
                          <a:latin typeface="+mn-lt"/>
                          <a:ea typeface="+mn-ea"/>
                          <a:cs typeface="+mn-cs"/>
                        </a:rPr>
                        <a:t> del Norte Health Ed Center</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mn-lt"/>
                          <a:ea typeface="+mn-ea"/>
                          <a:cs typeface="+mn-cs"/>
                        </a:rPr>
                        <a:t>NCEDD Non Metro AAA</a:t>
                      </a:r>
                    </a:p>
                    <a:p>
                      <a:r>
                        <a:rPr lang="en-US" sz="1600" b="1" kern="1200" dirty="0">
                          <a:solidFill>
                            <a:schemeClr val="tx1"/>
                          </a:solidFill>
                          <a:effectLst/>
                          <a:latin typeface="+mn-lt"/>
                          <a:ea typeface="+mn-ea"/>
                          <a:cs typeface="+mn-cs"/>
                        </a:rPr>
                        <a:t>New Mexico Department of Health</a:t>
                      </a:r>
                    </a:p>
                    <a:p>
                      <a:r>
                        <a:rPr lang="en-US" sz="1600" b="1" kern="1200" dirty="0">
                          <a:solidFill>
                            <a:schemeClr val="tx1"/>
                          </a:solidFill>
                          <a:effectLst/>
                          <a:latin typeface="+mn-lt"/>
                          <a:ea typeface="+mn-ea"/>
                          <a:cs typeface="+mn-cs"/>
                        </a:rPr>
                        <a:t>NM Health Information</a:t>
                      </a:r>
                      <a:r>
                        <a:rPr lang="en-US" sz="1600" b="1" kern="1200" baseline="0" dirty="0">
                          <a:solidFill>
                            <a:schemeClr val="tx1"/>
                          </a:solidFill>
                          <a:effectLst/>
                          <a:latin typeface="+mn-lt"/>
                          <a:ea typeface="+mn-ea"/>
                          <a:cs typeface="+mn-cs"/>
                        </a:rPr>
                        <a:t> </a:t>
                      </a:r>
                      <a:r>
                        <a:rPr lang="en-US" sz="1600" b="1" kern="1200" dirty="0">
                          <a:solidFill>
                            <a:schemeClr val="tx1"/>
                          </a:solidFill>
                          <a:effectLst/>
                          <a:latin typeface="+mn-lt"/>
                          <a:ea typeface="+mn-ea"/>
                          <a:cs typeface="+mn-cs"/>
                        </a:rPr>
                        <a:t>Collaborative</a:t>
                      </a:r>
                    </a:p>
                    <a:p>
                      <a:r>
                        <a:rPr lang="en-US" sz="1600" b="1" kern="1200" dirty="0">
                          <a:solidFill>
                            <a:schemeClr val="tx1"/>
                          </a:solidFill>
                          <a:effectLst/>
                          <a:latin typeface="+mn-lt"/>
                          <a:ea typeface="+mn-ea"/>
                          <a:cs typeface="+mn-cs"/>
                        </a:rPr>
                        <a:t>NM Primary Care Association</a:t>
                      </a:r>
                    </a:p>
                    <a:p>
                      <a:r>
                        <a:rPr lang="en-US" sz="1600" b="1" kern="1200" dirty="0">
                          <a:solidFill>
                            <a:schemeClr val="tx1"/>
                          </a:solidFill>
                          <a:effectLst/>
                          <a:latin typeface="+mn-lt"/>
                          <a:ea typeface="+mn-ea"/>
                          <a:cs typeface="+mn-cs"/>
                        </a:rPr>
                        <a:t>NMSU Cooperative Extension Service</a:t>
                      </a:r>
                    </a:p>
                    <a:p>
                      <a:r>
                        <a:rPr lang="en-US" sz="1600" b="1" kern="1200" dirty="0">
                          <a:solidFill>
                            <a:schemeClr val="tx1"/>
                          </a:solidFill>
                          <a:effectLst/>
                          <a:latin typeface="+mn-lt"/>
                          <a:ea typeface="+mn-ea"/>
                          <a:cs typeface="+mn-cs"/>
                        </a:rPr>
                        <a:t>Northern Navajo Medical Center</a:t>
                      </a:r>
                    </a:p>
                    <a:p>
                      <a:r>
                        <a:rPr lang="en-US" sz="1600" b="1" kern="1200" dirty="0">
                          <a:solidFill>
                            <a:schemeClr val="tx1"/>
                          </a:solidFill>
                          <a:effectLst/>
                          <a:latin typeface="+mn-lt"/>
                          <a:ea typeface="+mn-ea"/>
                          <a:cs typeface="+mn-cs"/>
                        </a:rPr>
                        <a:t>Presbyterian Healthcare Services</a:t>
                      </a:r>
                    </a:p>
                    <a:p>
                      <a:r>
                        <a:rPr lang="en-US" sz="1600" b="1" kern="1200" dirty="0">
                          <a:solidFill>
                            <a:schemeClr val="tx1"/>
                          </a:solidFill>
                          <a:effectLst/>
                          <a:latin typeface="+mn-lt"/>
                          <a:ea typeface="+mn-ea"/>
                          <a:cs typeface="+mn-cs"/>
                        </a:rPr>
                        <a:t>San Felipe Pueblo</a:t>
                      </a:r>
                    </a:p>
                    <a:p>
                      <a:r>
                        <a:rPr lang="en-US" sz="1600" b="1" kern="1200" dirty="0">
                          <a:solidFill>
                            <a:schemeClr val="tx1"/>
                          </a:solidFill>
                          <a:effectLst/>
                          <a:latin typeface="+mn-lt"/>
                          <a:ea typeface="+mn-ea"/>
                          <a:cs typeface="+mn-cs"/>
                        </a:rPr>
                        <a:t>San Juan Regional Medical Center</a:t>
                      </a:r>
                    </a:p>
                    <a:p>
                      <a:r>
                        <a:rPr lang="en-US" sz="1600" b="1" kern="1200" dirty="0">
                          <a:solidFill>
                            <a:schemeClr val="tx1"/>
                          </a:solidFill>
                          <a:effectLst/>
                          <a:latin typeface="+mn-lt"/>
                          <a:ea typeface="+mn-ea"/>
                          <a:cs typeface="+mn-cs"/>
                        </a:rPr>
                        <a:t>Sandoval County</a:t>
                      </a:r>
                    </a:p>
                    <a:p>
                      <a:r>
                        <a:rPr lang="en-US" sz="1600" b="1" kern="1200" dirty="0">
                          <a:solidFill>
                            <a:schemeClr val="tx1"/>
                          </a:solidFill>
                          <a:effectLst/>
                          <a:latin typeface="+mn-lt"/>
                          <a:ea typeface="+mn-ea"/>
                          <a:cs typeface="+mn-cs"/>
                        </a:rPr>
                        <a:t>Southern Area Health Education Center</a:t>
                      </a:r>
                    </a:p>
                    <a:p>
                      <a:r>
                        <a:rPr lang="en-US" sz="1600" b="1" kern="1200" dirty="0">
                          <a:solidFill>
                            <a:schemeClr val="tx1"/>
                          </a:solidFill>
                          <a:effectLst/>
                          <a:latin typeface="+mn-lt"/>
                          <a:ea typeface="+mn-ea"/>
                          <a:cs typeface="+mn-cs"/>
                        </a:rPr>
                        <a:t>Taos Pueblo</a:t>
                      </a:r>
                    </a:p>
                    <a:p>
                      <a:r>
                        <a:rPr lang="en-US" sz="1600" b="1" kern="1200" dirty="0">
                          <a:solidFill>
                            <a:schemeClr val="tx1"/>
                          </a:solidFill>
                          <a:effectLst/>
                          <a:latin typeface="+mn-lt"/>
                          <a:ea typeface="+mn-ea"/>
                          <a:cs typeface="+mn-cs"/>
                        </a:rPr>
                        <a:t>YMCA, Albuquerque and Los Alamos</a:t>
                      </a:r>
                    </a:p>
                    <a:p>
                      <a:r>
                        <a:rPr lang="en-US" sz="1600" b="1" kern="1200" dirty="0">
                          <a:solidFill>
                            <a:schemeClr val="tx1"/>
                          </a:solidFill>
                          <a:effectLst/>
                          <a:latin typeface="+mn-lt"/>
                          <a:ea typeface="+mn-ea"/>
                          <a:cs typeface="+mn-cs"/>
                        </a:rPr>
                        <a:t>UNM Hospital</a:t>
                      </a:r>
                    </a:p>
                    <a:p>
                      <a:r>
                        <a:rPr lang="en-US" sz="1600" b="1" kern="1200" dirty="0">
                          <a:solidFill>
                            <a:schemeClr val="tx1"/>
                          </a:solidFill>
                          <a:effectLst/>
                          <a:latin typeface="+mn-lt"/>
                          <a:ea typeface="+mn-ea"/>
                          <a:cs typeface="+mn-cs"/>
                        </a:rPr>
                        <a:t>Western Sky Community Cares</a:t>
                      </a:r>
                    </a:p>
                    <a:p>
                      <a:r>
                        <a:rPr lang="en-US" sz="1600" b="1" kern="1200" dirty="0">
                          <a:solidFill>
                            <a:schemeClr val="tx1"/>
                          </a:solidFill>
                          <a:effectLst/>
                          <a:latin typeface="+mn-lt"/>
                          <a:ea typeface="+mn-ea"/>
                          <a:cs typeface="+mn-cs"/>
                        </a:rPr>
                        <a:t>Zuni Pueblo</a:t>
                      </a:r>
                      <a:endParaRPr lang="en-US" sz="1600" dirty="0">
                        <a:solidFill>
                          <a:schemeClr val="tx1"/>
                        </a:solidFill>
                      </a:endParaRPr>
                    </a:p>
                  </a:txBody>
                  <a:tc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6200000" scaled="1"/>
                      <a:tileRect/>
                    </a:gradFill>
                  </a:tcPr>
                </a:tc>
                <a:extLst>
                  <a:ext uri="{0D108BD9-81ED-4DB2-BD59-A6C34878D82A}">
                    <a16:rowId xmlns:a16="http://schemas.microsoft.com/office/drawing/2014/main" val="1201129620"/>
                  </a:ext>
                </a:extLst>
              </a:tr>
            </a:tbl>
          </a:graphicData>
        </a:graphic>
      </p:graphicFrame>
    </p:spTree>
    <p:extLst>
      <p:ext uri="{BB962C8B-B14F-4D97-AF65-F5344CB8AC3E}">
        <p14:creationId xmlns:p14="http://schemas.microsoft.com/office/powerpoint/2010/main" val="288526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6F53F3-FFBC-4ECC-97F2-C687358F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2" name="Title 1"/>
          <p:cNvSpPr>
            <a:spLocks noGrp="1"/>
          </p:cNvSpPr>
          <p:nvPr>
            <p:ph type="title"/>
          </p:nvPr>
        </p:nvSpPr>
        <p:spPr/>
        <p:txBody>
          <a:bodyPr/>
          <a:lstStyle/>
          <a:p>
            <a:r>
              <a:rPr lang="en-US" dirty="0"/>
              <a:t>Wellness Referral Center</a:t>
            </a:r>
          </a:p>
        </p:txBody>
      </p:sp>
      <p:pic>
        <p:nvPicPr>
          <p:cNvPr id="717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30924" y="1663680"/>
            <a:ext cx="8229600" cy="3530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9784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92006-DD8A-4B2F-8D38-831C6FB0C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86"/>
            <a:ext cx="9144000" cy="6858000"/>
          </a:xfrm>
          <a:prstGeom prst="rect">
            <a:avLst/>
          </a:prstGeom>
        </p:spPr>
      </p:pic>
      <p:sp>
        <p:nvSpPr>
          <p:cNvPr id="4" name="Title 3"/>
          <p:cNvSpPr>
            <a:spLocks noGrp="1"/>
          </p:cNvSpPr>
          <p:nvPr>
            <p:ph type="ctrTitle"/>
          </p:nvPr>
        </p:nvSpPr>
        <p:spPr>
          <a:xfrm>
            <a:off x="419100" y="-1066800"/>
            <a:ext cx="8305800" cy="2743200"/>
          </a:xfrm>
        </p:spPr>
        <p:txBody>
          <a:bodyPr>
            <a:normAutofit/>
          </a:bodyPr>
          <a:lstStyle/>
          <a:p>
            <a:br>
              <a:rPr lang="en-US" dirty="0"/>
            </a:br>
            <a:r>
              <a:rPr lang="en-US" dirty="0">
                <a:effectLst/>
              </a:rPr>
              <a:t>Learning New Steps</a:t>
            </a:r>
            <a:endParaRPr lang="en-US" dirty="0"/>
          </a:p>
        </p:txBody>
      </p:sp>
      <p:pic>
        <p:nvPicPr>
          <p:cNvPr id="5" name="Picture 4">
            <a:extLst>
              <a:ext uri="{FF2B5EF4-FFF2-40B4-BE49-F238E27FC236}">
                <a16:creationId xmlns:a16="http://schemas.microsoft.com/office/drawing/2014/main" id="{FA2E92E5-3DF2-45D8-88D7-9280EA33F8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9200" y="2133600"/>
            <a:ext cx="4165600" cy="3124200"/>
          </a:xfrm>
          <a:prstGeom prst="rect">
            <a:avLst/>
          </a:prstGeom>
        </p:spPr>
      </p:pic>
    </p:spTree>
    <p:extLst>
      <p:ext uri="{BB962C8B-B14F-4D97-AF65-F5344CB8AC3E}">
        <p14:creationId xmlns:p14="http://schemas.microsoft.com/office/powerpoint/2010/main" val="2337108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643A7F9-6033-4199-81B4-A4D8C8EA2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20"/>
            <a:ext cx="9144000" cy="6858000"/>
          </a:xfrm>
          <a:prstGeom prst="rect">
            <a:avLst/>
          </a:prstGeom>
        </p:spPr>
      </p:pic>
      <p:sp>
        <p:nvSpPr>
          <p:cNvPr id="2" name="Title 1"/>
          <p:cNvSpPr>
            <a:spLocks noGrp="1"/>
          </p:cNvSpPr>
          <p:nvPr>
            <p:ph type="title"/>
          </p:nvPr>
        </p:nvSpPr>
        <p:spPr/>
        <p:txBody>
          <a:bodyPr/>
          <a:lstStyle/>
          <a:p>
            <a:r>
              <a:rPr lang="en-US" dirty="0"/>
              <a:t>What all is Included</a:t>
            </a:r>
          </a:p>
        </p:txBody>
      </p:sp>
      <p:pic>
        <p:nvPicPr>
          <p:cNvPr id="3074" name="Picture 2" descr="https://www.selfmanagementresource.com/assets/css/images/temp/logo-h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624" y="1536301"/>
            <a:ext cx="3301976" cy="250229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orking together to prevent type 2 diabetes"/>
          <p:cNvPicPr>
            <a:picLocks noChangeAspect="1" noChangeArrowheads="1"/>
          </p:cNvPicPr>
          <p:nvPr/>
        </p:nvPicPr>
        <p:blipFill rotWithShape="1">
          <a:blip r:embed="rId5">
            <a:extLst>
              <a:ext uri="{28A0092B-C50C-407E-A947-70E740481C1C}">
                <a14:useLocalDpi xmlns:a14="http://schemas.microsoft.com/office/drawing/2010/main" val="0"/>
              </a:ext>
            </a:extLst>
          </a:blip>
          <a:srcRect l="6868" r="73133" b="28880"/>
          <a:stretch/>
        </p:blipFill>
        <p:spPr bwMode="auto">
          <a:xfrm>
            <a:off x="5016648" y="1536301"/>
            <a:ext cx="3737967" cy="250229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5356" y="4230255"/>
            <a:ext cx="4343400" cy="1560945"/>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p:cNvPicPr>
            <a:picLocks noChangeAspect="1" noChangeArrowheads="1"/>
          </p:cNvPicPr>
          <p:nvPr/>
        </p:nvPicPr>
        <p:blipFill rotWithShape="1">
          <a:blip r:embed="rId7">
            <a:extLst>
              <a:ext uri="{28A0092B-C50C-407E-A947-70E740481C1C}">
                <a14:useLocalDpi xmlns:a14="http://schemas.microsoft.com/office/drawing/2010/main" val="0"/>
              </a:ext>
            </a:extLst>
          </a:blip>
          <a:srcRect l="-1" r="79429" b="7717"/>
          <a:stretch/>
        </p:blipFill>
        <p:spPr bwMode="auto">
          <a:xfrm>
            <a:off x="1361914" y="4230255"/>
            <a:ext cx="1406698" cy="1384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4072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5EB410-A675-41CF-9E05-BDBE8D762E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6858000"/>
          </a:xfrm>
          <a:prstGeom prst="rect">
            <a:avLst/>
          </a:prstGeom>
        </p:spPr>
      </p:pic>
      <p:sp>
        <p:nvSpPr>
          <p:cNvPr id="2" name="Title 1"/>
          <p:cNvSpPr>
            <a:spLocks noGrp="1"/>
          </p:cNvSpPr>
          <p:nvPr>
            <p:ph type="title"/>
          </p:nvPr>
        </p:nvSpPr>
        <p:spPr>
          <a:xfrm>
            <a:off x="457200" y="152400"/>
            <a:ext cx="8229600" cy="1143000"/>
          </a:xfrm>
        </p:spPr>
        <p:txBody>
          <a:bodyPr/>
          <a:lstStyle/>
          <a:p>
            <a:r>
              <a:rPr lang="en-US" dirty="0"/>
              <a:t>Self-Management</a:t>
            </a:r>
          </a:p>
        </p:txBody>
      </p:sp>
      <p:sp>
        <p:nvSpPr>
          <p:cNvPr id="3" name="TextBox 2"/>
          <p:cNvSpPr txBox="1"/>
          <p:nvPr/>
        </p:nvSpPr>
        <p:spPr>
          <a:xfrm>
            <a:off x="266700" y="1433404"/>
            <a:ext cx="8610600" cy="6370975"/>
          </a:xfrm>
          <a:prstGeom prst="rect">
            <a:avLst/>
          </a:prstGeom>
          <a:noFill/>
        </p:spPr>
        <p:txBody>
          <a:bodyPr wrap="square" rtlCol="0">
            <a:spAutoFit/>
          </a:bodyPr>
          <a:lstStyle/>
          <a:p>
            <a:pPr marL="571500" indent="-571500">
              <a:buFont typeface="Arial" panose="020B0604020202020204" pitchFamily="34" charset="0"/>
              <a:buChar char="•"/>
            </a:pPr>
            <a:r>
              <a:rPr lang="en-US" sz="3600" dirty="0"/>
              <a:t>Chronic Disease Self-Management Program</a:t>
            </a:r>
          </a:p>
          <a:p>
            <a:pPr marL="571500" indent="-571500">
              <a:buFont typeface="Arial" panose="020B0604020202020204" pitchFamily="34" charset="0"/>
              <a:buChar char="•"/>
            </a:pPr>
            <a:r>
              <a:rPr lang="en-US" sz="3600" dirty="0"/>
              <a:t>Chronic Pain Self-Management Program</a:t>
            </a:r>
          </a:p>
          <a:p>
            <a:pPr marL="571500" indent="-571500">
              <a:buFont typeface="Arial" panose="020B0604020202020204" pitchFamily="34" charset="0"/>
              <a:buChar char="•"/>
            </a:pPr>
            <a:r>
              <a:rPr lang="en-US" sz="3600" dirty="0"/>
              <a:t>Cancer: Thriving and Surviving</a:t>
            </a:r>
          </a:p>
          <a:p>
            <a:pPr marL="571500" indent="-571500">
              <a:buFont typeface="Arial" panose="020B0604020202020204" pitchFamily="34" charset="0"/>
              <a:buChar char="•"/>
            </a:pPr>
            <a:r>
              <a:rPr lang="en-US" sz="3600" dirty="0"/>
              <a:t>Diabetes Self-Management Program</a:t>
            </a:r>
          </a:p>
          <a:p>
            <a:pPr marL="571500" indent="-571500">
              <a:buFont typeface="Arial" panose="020B0604020202020204" pitchFamily="34" charset="0"/>
              <a:buChar char="•"/>
            </a:pPr>
            <a:r>
              <a:rPr lang="en-US" sz="3600" dirty="0"/>
              <a:t>Positive(HIV) Self-Management Program</a:t>
            </a:r>
          </a:p>
          <a:p>
            <a:pPr marL="571500" indent="-571500">
              <a:buFont typeface="Arial" panose="020B0604020202020204" pitchFamily="34" charset="0"/>
              <a:buChar char="•"/>
            </a:pPr>
            <a:r>
              <a:rPr lang="en-US" sz="3600" dirty="0"/>
              <a:t>Kitchen Creations</a:t>
            </a:r>
          </a:p>
          <a:p>
            <a:endParaRPr lang="en-US" sz="4000" dirty="0"/>
          </a:p>
          <a:p>
            <a:pPr marL="571500" indent="-571500">
              <a:buFont typeface="Arial" panose="020B0604020202020204" pitchFamily="34" charset="0"/>
              <a:buChar char="•"/>
            </a:pPr>
            <a:endParaRPr lang="en-US" sz="4000" dirty="0"/>
          </a:p>
          <a:p>
            <a:pPr algn="ctr"/>
            <a:endParaRPr lang="en-US" sz="4000" dirty="0"/>
          </a:p>
          <a:p>
            <a:endParaRPr lang="en-US" dirty="0"/>
          </a:p>
          <a:p>
            <a:endParaRPr lang="en-US" dirty="0"/>
          </a:p>
        </p:txBody>
      </p:sp>
    </p:spTree>
    <p:extLst>
      <p:ext uri="{BB962C8B-B14F-4D97-AF65-F5344CB8AC3E}">
        <p14:creationId xmlns:p14="http://schemas.microsoft.com/office/powerpoint/2010/main" val="3989021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C3AEED-2657-498E-A8EE-1D85621AC4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948"/>
            <a:ext cx="9144000" cy="6858000"/>
          </a:xfrm>
          <a:prstGeom prst="rect">
            <a:avLst/>
          </a:prstGeom>
        </p:spPr>
      </p:pic>
      <p:sp>
        <p:nvSpPr>
          <p:cNvPr id="2" name="Title 1"/>
          <p:cNvSpPr>
            <a:spLocks noGrp="1"/>
          </p:cNvSpPr>
          <p:nvPr>
            <p:ph type="title"/>
          </p:nvPr>
        </p:nvSpPr>
        <p:spPr>
          <a:xfrm>
            <a:off x="457200" y="173421"/>
            <a:ext cx="8229600" cy="1143000"/>
          </a:xfrm>
        </p:spPr>
        <p:txBody>
          <a:bodyPr/>
          <a:lstStyle/>
          <a:p>
            <a:r>
              <a:rPr lang="en-US" dirty="0"/>
              <a:t>Self-Management</a:t>
            </a:r>
          </a:p>
        </p:txBody>
      </p:sp>
      <p:sp>
        <p:nvSpPr>
          <p:cNvPr id="3" name="TextBox 2"/>
          <p:cNvSpPr txBox="1"/>
          <p:nvPr/>
        </p:nvSpPr>
        <p:spPr>
          <a:xfrm>
            <a:off x="533400" y="1143000"/>
            <a:ext cx="8153400" cy="8094524"/>
          </a:xfrm>
          <a:prstGeom prst="rect">
            <a:avLst/>
          </a:prstGeom>
          <a:noFill/>
        </p:spPr>
        <p:txBody>
          <a:bodyPr wrap="square" rtlCol="0">
            <a:spAutoFit/>
          </a:bodyPr>
          <a:lstStyle/>
          <a:p>
            <a:pPr marL="571500" indent="-571500">
              <a:buFont typeface="Arial" panose="020B0604020202020204" pitchFamily="34" charset="0"/>
              <a:buChar char="•"/>
            </a:pPr>
            <a:r>
              <a:rPr lang="en-US" sz="3200" dirty="0"/>
              <a:t>Tomando Control de </a:t>
            </a:r>
            <a:r>
              <a:rPr lang="en-US" sz="3200" dirty="0" err="1"/>
              <a:t>su</a:t>
            </a:r>
            <a:r>
              <a:rPr lang="en-US" sz="3200" dirty="0"/>
              <a:t> Salud</a:t>
            </a:r>
          </a:p>
          <a:p>
            <a:pPr marL="571500" indent="-571500">
              <a:buFont typeface="Arial" panose="020B0604020202020204" pitchFamily="34" charset="0"/>
              <a:buChar char="•"/>
            </a:pPr>
            <a:r>
              <a:rPr lang="en-US" sz="3200" dirty="0" err="1"/>
              <a:t>Programa</a:t>
            </a:r>
            <a:r>
              <a:rPr lang="en-US" sz="3200" dirty="0"/>
              <a:t> de </a:t>
            </a:r>
            <a:r>
              <a:rPr lang="en-US" sz="3200" dirty="0" err="1"/>
              <a:t>Manejo</a:t>
            </a:r>
            <a:r>
              <a:rPr lang="en-US" sz="3200" dirty="0"/>
              <a:t> Personal de la Diabetes</a:t>
            </a:r>
          </a:p>
          <a:p>
            <a:pPr marL="571500" indent="-571500">
              <a:buFont typeface="Arial" panose="020B0604020202020204" pitchFamily="34" charset="0"/>
              <a:buChar char="•"/>
            </a:pPr>
            <a:r>
              <a:rPr lang="es-ES" sz="3200" dirty="0"/>
              <a:t>Vivir Más Sano con VIH </a:t>
            </a:r>
          </a:p>
          <a:p>
            <a:pPr marL="571500" indent="-571500">
              <a:buFont typeface="Arial" panose="020B0604020202020204" pitchFamily="34" charset="0"/>
              <a:buChar char="•"/>
            </a:pPr>
            <a:r>
              <a:rPr lang="es-ES" sz="3200" dirty="0"/>
              <a:t>Programa de Manejo Personal del Dolor Crónico</a:t>
            </a:r>
            <a:endParaRPr lang="en-US" sz="3200" dirty="0"/>
          </a:p>
          <a:p>
            <a:pPr marL="571500" indent="-571500">
              <a:buFont typeface="Arial" panose="020B0604020202020204" pitchFamily="34" charset="0"/>
              <a:buChar char="•"/>
            </a:pPr>
            <a:r>
              <a:rPr lang="en-US" sz="3200" dirty="0"/>
              <a:t>YMCA Blood Pressure Self-Monitoring Program</a:t>
            </a:r>
          </a:p>
          <a:p>
            <a:pPr marL="571500" indent="-571500">
              <a:buFont typeface="Arial" panose="020B0604020202020204" pitchFamily="34" charset="0"/>
              <a:buChar char="•"/>
            </a:pPr>
            <a:r>
              <a:rPr lang="en-US" sz="3200" dirty="0"/>
              <a:t>Walk With Ease</a:t>
            </a:r>
          </a:p>
          <a:p>
            <a:pPr marL="571500" indent="-571500">
              <a:buFont typeface="Arial" panose="020B0604020202020204" pitchFamily="34" charset="0"/>
              <a:buChar char="•"/>
            </a:pPr>
            <a:endParaRPr lang="en-US" sz="3600" dirty="0"/>
          </a:p>
          <a:p>
            <a:endParaRPr lang="en-US" sz="4000" dirty="0"/>
          </a:p>
          <a:p>
            <a:pPr marL="571500" indent="-571500">
              <a:buFont typeface="Arial" panose="020B0604020202020204" pitchFamily="34" charset="0"/>
              <a:buChar char="•"/>
            </a:pPr>
            <a:endParaRPr lang="en-US" sz="4000" dirty="0"/>
          </a:p>
          <a:p>
            <a:pPr marL="571500" indent="-571500">
              <a:buFont typeface="Arial" panose="020B0604020202020204" pitchFamily="34" charset="0"/>
              <a:buChar char="•"/>
            </a:pPr>
            <a:endParaRPr lang="en-US" sz="4000" dirty="0"/>
          </a:p>
          <a:p>
            <a:pPr algn="ctr"/>
            <a:endParaRPr lang="en-US" sz="4000" dirty="0"/>
          </a:p>
          <a:p>
            <a:endParaRPr lang="en-US" dirty="0"/>
          </a:p>
          <a:p>
            <a:endParaRPr lang="en-US" dirty="0"/>
          </a:p>
        </p:txBody>
      </p:sp>
    </p:spTree>
    <p:extLst>
      <p:ext uri="{BB962C8B-B14F-4D97-AF65-F5344CB8AC3E}">
        <p14:creationId xmlns:p14="http://schemas.microsoft.com/office/powerpoint/2010/main" val="1970538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F5E722-E6AF-47C6-A2DD-B0D628BBD9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6" y="0"/>
            <a:ext cx="9144000" cy="6858000"/>
          </a:xfrm>
          <a:prstGeom prst="rect">
            <a:avLst/>
          </a:prstGeom>
        </p:spPr>
      </p:pic>
      <p:sp>
        <p:nvSpPr>
          <p:cNvPr id="2" name="Title 1"/>
          <p:cNvSpPr>
            <a:spLocks noGrp="1"/>
          </p:cNvSpPr>
          <p:nvPr>
            <p:ph type="title"/>
          </p:nvPr>
        </p:nvSpPr>
        <p:spPr/>
        <p:txBody>
          <a:bodyPr/>
          <a:lstStyle/>
          <a:p>
            <a:r>
              <a:rPr lang="en-US" dirty="0"/>
              <a:t>Falls Prevention</a:t>
            </a:r>
          </a:p>
        </p:txBody>
      </p:sp>
      <p:sp>
        <p:nvSpPr>
          <p:cNvPr id="3" name="TextBox 2"/>
          <p:cNvSpPr txBox="1"/>
          <p:nvPr/>
        </p:nvSpPr>
        <p:spPr>
          <a:xfrm>
            <a:off x="531159" y="1676400"/>
            <a:ext cx="8153400" cy="4770537"/>
          </a:xfrm>
          <a:prstGeom prst="rect">
            <a:avLst/>
          </a:prstGeom>
          <a:noFill/>
        </p:spPr>
        <p:txBody>
          <a:bodyPr wrap="square" rtlCol="0">
            <a:spAutoFit/>
          </a:bodyPr>
          <a:lstStyle/>
          <a:p>
            <a:pPr marL="571500" indent="-571500">
              <a:buFont typeface="Arial" panose="020B0604020202020204" pitchFamily="34" charset="0"/>
              <a:buChar char="•"/>
            </a:pPr>
            <a:r>
              <a:rPr lang="en-US" sz="3600" dirty="0"/>
              <a:t>Tai Chi for Arthritis for Falls Prevention</a:t>
            </a:r>
          </a:p>
          <a:p>
            <a:pPr marL="571500" indent="-571500">
              <a:buFont typeface="Arial" panose="020B0604020202020204" pitchFamily="34" charset="0"/>
              <a:buChar char="•"/>
            </a:pPr>
            <a:r>
              <a:rPr lang="en-US" sz="3600" dirty="0"/>
              <a:t>Tai Ji </a:t>
            </a:r>
            <a:r>
              <a:rPr lang="en-US" sz="3600" dirty="0" err="1"/>
              <a:t>Quan</a:t>
            </a:r>
            <a:r>
              <a:rPr lang="en-US" sz="3600" dirty="0"/>
              <a:t>: Moving for Better Balance</a:t>
            </a:r>
          </a:p>
          <a:p>
            <a:pPr marL="571500" indent="-571500">
              <a:buFont typeface="Arial" panose="020B0604020202020204" pitchFamily="34" charset="0"/>
              <a:buChar char="•"/>
            </a:pPr>
            <a:r>
              <a:rPr lang="en-US" sz="3600" dirty="0"/>
              <a:t>Matter of Balance</a:t>
            </a:r>
          </a:p>
          <a:p>
            <a:endParaRPr lang="en-US" sz="4000" dirty="0"/>
          </a:p>
          <a:p>
            <a:pPr marL="571500" indent="-571500">
              <a:buFont typeface="Arial" panose="020B0604020202020204" pitchFamily="34" charset="0"/>
              <a:buChar char="•"/>
            </a:pPr>
            <a:endParaRPr lang="en-US" sz="4000" dirty="0"/>
          </a:p>
          <a:p>
            <a:pPr marL="571500" indent="-571500">
              <a:buFont typeface="Arial" panose="020B0604020202020204" pitchFamily="34" charset="0"/>
              <a:buChar char="•"/>
            </a:pPr>
            <a:endParaRPr lang="en-US" sz="4000" dirty="0"/>
          </a:p>
          <a:p>
            <a:pPr algn="ctr"/>
            <a:endParaRPr lang="en-US" sz="4000" dirty="0"/>
          </a:p>
          <a:p>
            <a:endParaRPr lang="en-US" dirty="0"/>
          </a:p>
          <a:p>
            <a:endParaRPr lang="en-US" dirty="0"/>
          </a:p>
        </p:txBody>
      </p:sp>
    </p:spTree>
    <p:extLst>
      <p:ext uri="{BB962C8B-B14F-4D97-AF65-F5344CB8AC3E}">
        <p14:creationId xmlns:p14="http://schemas.microsoft.com/office/powerpoint/2010/main" val="2193739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8C2953-3A99-44D2-9CD2-91E9677AB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a:t>Diabetes Prevention</a:t>
            </a:r>
          </a:p>
        </p:txBody>
      </p:sp>
      <p:sp>
        <p:nvSpPr>
          <p:cNvPr id="3" name="TextBox 2"/>
          <p:cNvSpPr txBox="1"/>
          <p:nvPr/>
        </p:nvSpPr>
        <p:spPr>
          <a:xfrm>
            <a:off x="800100" y="1899724"/>
            <a:ext cx="7543800" cy="3970318"/>
          </a:xfrm>
          <a:prstGeom prst="rect">
            <a:avLst/>
          </a:prstGeom>
          <a:noFill/>
        </p:spPr>
        <p:txBody>
          <a:bodyPr wrap="square" rtlCol="0">
            <a:spAutoFit/>
          </a:bodyPr>
          <a:lstStyle/>
          <a:p>
            <a:pPr marL="571500" indent="-571500">
              <a:buFont typeface="Arial" panose="020B0604020202020204" pitchFamily="34" charset="0"/>
              <a:buChar char="•"/>
            </a:pPr>
            <a:r>
              <a:rPr lang="en-US" sz="3600" dirty="0"/>
              <a:t>National Diabetes Prevention Program</a:t>
            </a:r>
          </a:p>
          <a:p>
            <a:endParaRPr lang="en-US" sz="3600" dirty="0"/>
          </a:p>
          <a:p>
            <a:pPr marL="571500" indent="-571500">
              <a:buFont typeface="Arial" panose="020B0604020202020204" pitchFamily="34" charset="0"/>
              <a:buChar char="•"/>
            </a:pPr>
            <a:r>
              <a:rPr lang="en-US" sz="3600" dirty="0"/>
              <a:t>Medicare Diabetes Prevention Program</a:t>
            </a:r>
          </a:p>
          <a:p>
            <a:endParaRPr lang="en-US" sz="3600" dirty="0"/>
          </a:p>
          <a:p>
            <a:endParaRPr lang="en-US" sz="3600" b="1" dirty="0"/>
          </a:p>
        </p:txBody>
      </p:sp>
    </p:spTree>
    <p:extLst>
      <p:ext uri="{BB962C8B-B14F-4D97-AF65-F5344CB8AC3E}">
        <p14:creationId xmlns:p14="http://schemas.microsoft.com/office/powerpoint/2010/main" val="3124330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C3AEED-2657-498E-A8EE-1D85621AC4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948"/>
            <a:ext cx="9144000" cy="6858000"/>
          </a:xfrm>
          <a:prstGeom prst="rect">
            <a:avLst/>
          </a:prstGeom>
        </p:spPr>
      </p:pic>
      <p:sp>
        <p:nvSpPr>
          <p:cNvPr id="2" name="Title 1"/>
          <p:cNvSpPr>
            <a:spLocks noGrp="1"/>
          </p:cNvSpPr>
          <p:nvPr>
            <p:ph type="title"/>
          </p:nvPr>
        </p:nvSpPr>
        <p:spPr>
          <a:xfrm>
            <a:off x="457200" y="173421"/>
            <a:ext cx="8229600" cy="1143000"/>
          </a:xfrm>
        </p:spPr>
        <p:txBody>
          <a:bodyPr/>
          <a:lstStyle/>
          <a:p>
            <a:r>
              <a:rPr lang="en-US" dirty="0"/>
              <a:t>With Referrals</a:t>
            </a:r>
          </a:p>
        </p:txBody>
      </p:sp>
      <p:sp>
        <p:nvSpPr>
          <p:cNvPr id="3" name="TextBox 2"/>
          <p:cNvSpPr txBox="1"/>
          <p:nvPr/>
        </p:nvSpPr>
        <p:spPr>
          <a:xfrm>
            <a:off x="536028" y="1295400"/>
            <a:ext cx="8153400" cy="6432530"/>
          </a:xfrm>
          <a:prstGeom prst="rect">
            <a:avLst/>
          </a:prstGeom>
          <a:noFill/>
        </p:spPr>
        <p:txBody>
          <a:bodyPr wrap="square" rtlCol="0">
            <a:spAutoFit/>
          </a:bodyPr>
          <a:lstStyle/>
          <a:p>
            <a:pPr marL="571500" indent="-571500">
              <a:buFont typeface="Arial" panose="020B0604020202020204" pitchFamily="34" charset="0"/>
              <a:buChar char="•"/>
            </a:pPr>
            <a:r>
              <a:rPr lang="en-US" sz="3600" dirty="0"/>
              <a:t>Diabetes Self-Management Education and Support (DSMES)</a:t>
            </a:r>
          </a:p>
          <a:p>
            <a:pPr marL="571500" indent="-571500">
              <a:buFont typeface="Arial" panose="020B0604020202020204" pitchFamily="34" charset="0"/>
              <a:buChar char="•"/>
            </a:pPr>
            <a:endParaRPr lang="en-US" sz="3600" dirty="0"/>
          </a:p>
          <a:p>
            <a:pPr marL="571500" indent="-571500">
              <a:buFont typeface="Arial" panose="020B0604020202020204" pitchFamily="34" charset="0"/>
              <a:buChar char="•"/>
            </a:pPr>
            <a:r>
              <a:rPr lang="en-US" sz="3600" dirty="0"/>
              <a:t>Otago</a:t>
            </a:r>
          </a:p>
          <a:p>
            <a:pPr marL="571500" indent="-571500">
              <a:buFont typeface="Arial" panose="020B0604020202020204" pitchFamily="34" charset="0"/>
              <a:buChar char="•"/>
            </a:pPr>
            <a:endParaRPr lang="en-US" sz="3600" dirty="0"/>
          </a:p>
          <a:p>
            <a:pPr marL="571500" indent="-571500">
              <a:buFont typeface="Arial" panose="020B0604020202020204" pitchFamily="34" charset="0"/>
              <a:buChar char="•"/>
            </a:pPr>
            <a:endParaRPr lang="en-US" sz="3600" dirty="0"/>
          </a:p>
          <a:p>
            <a:endParaRPr lang="en-US" sz="4000" dirty="0"/>
          </a:p>
          <a:p>
            <a:pPr marL="571500" indent="-571500">
              <a:buFont typeface="Arial" panose="020B0604020202020204" pitchFamily="34" charset="0"/>
              <a:buChar char="•"/>
            </a:pPr>
            <a:endParaRPr lang="en-US" sz="4000" dirty="0"/>
          </a:p>
          <a:p>
            <a:pPr marL="571500" indent="-571500">
              <a:buFont typeface="Arial" panose="020B0604020202020204" pitchFamily="34" charset="0"/>
              <a:buChar char="•"/>
            </a:pPr>
            <a:endParaRPr lang="en-US" sz="4000" dirty="0"/>
          </a:p>
          <a:p>
            <a:pPr algn="ctr"/>
            <a:endParaRPr lang="en-US" sz="4000" dirty="0"/>
          </a:p>
          <a:p>
            <a:endParaRPr lang="en-US" dirty="0"/>
          </a:p>
          <a:p>
            <a:endParaRPr lang="en-US" dirty="0"/>
          </a:p>
        </p:txBody>
      </p:sp>
    </p:spTree>
    <p:extLst>
      <p:ext uri="{BB962C8B-B14F-4D97-AF65-F5344CB8AC3E}">
        <p14:creationId xmlns:p14="http://schemas.microsoft.com/office/powerpoint/2010/main" val="3681980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F665E9-D529-413C-BA93-FDE4B8E3A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8" y="0"/>
            <a:ext cx="9144000" cy="6858000"/>
          </a:xfrm>
          <a:prstGeom prst="rect">
            <a:avLst/>
          </a:prstGeom>
        </p:spPr>
      </p:pic>
      <p:sp>
        <p:nvSpPr>
          <p:cNvPr id="2" name="Title 1"/>
          <p:cNvSpPr>
            <a:spLocks noGrp="1"/>
          </p:cNvSpPr>
          <p:nvPr>
            <p:ph type="title"/>
          </p:nvPr>
        </p:nvSpPr>
        <p:spPr>
          <a:xfrm>
            <a:off x="457200" y="173038"/>
            <a:ext cx="8229600" cy="1143000"/>
          </a:xfrm>
        </p:spPr>
        <p:txBody>
          <a:bodyPr/>
          <a:lstStyle/>
          <a:p>
            <a:r>
              <a:rPr lang="en-US" dirty="0"/>
              <a:t>Why Make a Referral?</a:t>
            </a:r>
          </a:p>
        </p:txBody>
      </p:sp>
      <p:pic>
        <p:nvPicPr>
          <p:cNvPr id="2050" name="Picture 2" descr="C:\Users\Z\AppData\Local\Microsoft\Windows\Temporary Internet Files\Content.IE5\T5D6AUQO\discussion-board-questions-image-231i8wc[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209800"/>
            <a:ext cx="6705600" cy="359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588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4580C6-5D8D-42EE-8C52-36C0142A46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r>
              <a:rPr lang="en-US" dirty="0"/>
              <a:t>Data Behind the Scenes</a:t>
            </a:r>
          </a:p>
        </p:txBody>
      </p:sp>
      <p:pic>
        <p:nvPicPr>
          <p:cNvPr id="3074"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30190" r="-1"/>
          <a:stretch/>
        </p:blipFill>
        <p:spPr bwMode="auto">
          <a:xfrm>
            <a:off x="1752600" y="1692276"/>
            <a:ext cx="5638800" cy="4114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6997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CEDC1D-50A8-475B-AD3D-F4505D2E6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r>
              <a:rPr lang="en-US" dirty="0"/>
              <a:t>Referral Progress Notes</a:t>
            </a:r>
          </a:p>
        </p:txBody>
      </p:sp>
      <p:pic>
        <p:nvPicPr>
          <p:cNvPr id="4100" name="Picture 4" descr="C:\Users\Z\AppData\Local\Temp\SNAGHTMLa27ae5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524001"/>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03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147EB7-2133-49E8-81DB-3E8E73B028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a:t>Data and Feedback</a:t>
            </a:r>
          </a:p>
        </p:txBody>
      </p:sp>
      <p:pic>
        <p:nvPicPr>
          <p:cNvPr id="5" name="Picture 4">
            <a:extLst>
              <a:ext uri="{FF2B5EF4-FFF2-40B4-BE49-F238E27FC236}">
                <a16:creationId xmlns:a16="http://schemas.microsoft.com/office/drawing/2014/main" id="{B40B1CA8-83ED-926A-4514-119D7B4A5F40}"/>
              </a:ext>
            </a:extLst>
          </p:cNvPr>
          <p:cNvPicPr>
            <a:picLocks noChangeAspect="1"/>
          </p:cNvPicPr>
          <p:nvPr/>
        </p:nvPicPr>
        <p:blipFill>
          <a:blip r:embed="rId4"/>
          <a:stretch>
            <a:fillRect/>
          </a:stretch>
        </p:blipFill>
        <p:spPr>
          <a:xfrm>
            <a:off x="0" y="1429670"/>
            <a:ext cx="9144000" cy="3854227"/>
          </a:xfrm>
          <a:prstGeom prst="rect">
            <a:avLst/>
          </a:prstGeom>
        </p:spPr>
      </p:pic>
    </p:spTree>
    <p:extLst>
      <p:ext uri="{BB962C8B-B14F-4D97-AF65-F5344CB8AC3E}">
        <p14:creationId xmlns:p14="http://schemas.microsoft.com/office/powerpoint/2010/main" val="1315439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147EB7-2133-49E8-81DB-3E8E73B028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a:t>Data and Feedback</a:t>
            </a:r>
          </a:p>
        </p:txBody>
      </p:sp>
      <p:pic>
        <p:nvPicPr>
          <p:cNvPr id="3" name="Picture 4">
            <a:extLst>
              <a:ext uri="{FF2B5EF4-FFF2-40B4-BE49-F238E27FC236}">
                <a16:creationId xmlns:a16="http://schemas.microsoft.com/office/drawing/2014/main" id="{7DD0C959-87C1-A644-6729-00C4C7A215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417638"/>
            <a:ext cx="3276600" cy="4388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357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341F46-7929-4837-B207-195B3DAE13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38"/>
            <a:ext cx="9144000" cy="6858000"/>
          </a:xfrm>
          <a:prstGeom prst="rect">
            <a:avLst/>
          </a:prstGeom>
        </p:spPr>
      </p:pic>
      <p:sp>
        <p:nvSpPr>
          <p:cNvPr id="2" name="Title 1"/>
          <p:cNvSpPr>
            <a:spLocks noGrp="1"/>
          </p:cNvSpPr>
          <p:nvPr>
            <p:ph type="title"/>
          </p:nvPr>
        </p:nvSpPr>
        <p:spPr/>
        <p:txBody>
          <a:bodyPr>
            <a:normAutofit/>
          </a:bodyPr>
          <a:lstStyle/>
          <a:p>
            <a:r>
              <a:rPr lang="en-US" dirty="0"/>
              <a:t>Clinician Data</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1" y="1828005"/>
            <a:ext cx="6934200" cy="3613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6533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92006-DD8A-4B2F-8D38-831C6FB0C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86"/>
            <a:ext cx="9144000" cy="6858000"/>
          </a:xfrm>
          <a:prstGeom prst="rect">
            <a:avLst/>
          </a:prstGeom>
        </p:spPr>
      </p:pic>
      <p:sp>
        <p:nvSpPr>
          <p:cNvPr id="4" name="Title 3"/>
          <p:cNvSpPr>
            <a:spLocks noGrp="1"/>
          </p:cNvSpPr>
          <p:nvPr>
            <p:ph type="ctrTitle"/>
          </p:nvPr>
        </p:nvSpPr>
        <p:spPr>
          <a:xfrm>
            <a:off x="609600" y="36786"/>
            <a:ext cx="8305800" cy="649014"/>
          </a:xfrm>
        </p:spPr>
        <p:txBody>
          <a:bodyPr>
            <a:normAutofit fontScale="90000"/>
          </a:bodyPr>
          <a:lstStyle/>
          <a:p>
            <a:br>
              <a:rPr lang="en-US" sz="6000" dirty="0"/>
            </a:br>
            <a:r>
              <a:rPr lang="en-US" sz="1800" dirty="0">
                <a:effectLst/>
                <a:latin typeface="Segoe UI" panose="020B0502040204020203" pitchFamily="34" charset="0"/>
              </a:rPr>
              <a:t> </a:t>
            </a:r>
            <a:r>
              <a:rPr lang="en-US" sz="4900" dirty="0">
                <a:effectLst/>
                <a:cs typeface="Calibri" panose="020F0502020204030204" pitchFamily="34" charset="0"/>
              </a:rPr>
              <a:t>Practicing Your Routine</a:t>
            </a:r>
            <a:endParaRPr lang="en-US" sz="4900" dirty="0"/>
          </a:p>
        </p:txBody>
      </p:sp>
      <p:pic>
        <p:nvPicPr>
          <p:cNvPr id="5" name="Picture 4">
            <a:extLst>
              <a:ext uri="{FF2B5EF4-FFF2-40B4-BE49-F238E27FC236}">
                <a16:creationId xmlns:a16="http://schemas.microsoft.com/office/drawing/2014/main" id="{8242D338-103A-D7DA-39D1-941BC9A3C8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3484" y="1567065"/>
            <a:ext cx="2917031" cy="3723869"/>
          </a:xfrm>
          <a:prstGeom prst="rect">
            <a:avLst/>
          </a:prstGeom>
        </p:spPr>
      </p:pic>
    </p:spTree>
    <p:extLst>
      <p:ext uri="{BB962C8B-B14F-4D97-AF65-F5344CB8AC3E}">
        <p14:creationId xmlns:p14="http://schemas.microsoft.com/office/powerpoint/2010/main" val="1817926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F665E9-D529-413C-BA93-FDE4B8E3A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8" y="0"/>
            <a:ext cx="9144000" cy="6858000"/>
          </a:xfrm>
          <a:prstGeom prst="rect">
            <a:avLst/>
          </a:prstGeom>
        </p:spPr>
      </p:pic>
      <p:sp>
        <p:nvSpPr>
          <p:cNvPr id="2" name="Title 1"/>
          <p:cNvSpPr>
            <a:spLocks noGrp="1"/>
          </p:cNvSpPr>
          <p:nvPr>
            <p:ph type="title"/>
          </p:nvPr>
        </p:nvSpPr>
        <p:spPr>
          <a:xfrm>
            <a:off x="457200" y="173038"/>
            <a:ext cx="8229600" cy="1143000"/>
          </a:xfrm>
        </p:spPr>
        <p:txBody>
          <a:bodyPr/>
          <a:lstStyle/>
          <a:p>
            <a:r>
              <a:rPr lang="en-US" dirty="0"/>
              <a:t>The 10 Second Referral</a:t>
            </a:r>
          </a:p>
        </p:txBody>
      </p:sp>
      <p:pic>
        <p:nvPicPr>
          <p:cNvPr id="5" name="Picture 4">
            <a:extLst>
              <a:ext uri="{FF2B5EF4-FFF2-40B4-BE49-F238E27FC236}">
                <a16:creationId xmlns:a16="http://schemas.microsoft.com/office/drawing/2014/main" id="{72966CC4-E34D-C538-A9AE-FCE92D6D4C8B}"/>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275067" y="1481055"/>
            <a:ext cx="4593865" cy="4194295"/>
          </a:xfrm>
          <a:prstGeom prst="rect">
            <a:avLst/>
          </a:prstGeom>
        </p:spPr>
      </p:pic>
    </p:spTree>
    <p:extLst>
      <p:ext uri="{BB962C8B-B14F-4D97-AF65-F5344CB8AC3E}">
        <p14:creationId xmlns:p14="http://schemas.microsoft.com/office/powerpoint/2010/main" val="3099947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F665E9-D529-413C-BA93-FDE4B8E3A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8" y="0"/>
            <a:ext cx="9144000" cy="6858000"/>
          </a:xfrm>
          <a:prstGeom prst="rect">
            <a:avLst/>
          </a:prstGeom>
        </p:spPr>
      </p:pic>
      <p:sp>
        <p:nvSpPr>
          <p:cNvPr id="2" name="Title 1"/>
          <p:cNvSpPr>
            <a:spLocks noGrp="1"/>
          </p:cNvSpPr>
          <p:nvPr>
            <p:ph type="title"/>
          </p:nvPr>
        </p:nvSpPr>
        <p:spPr>
          <a:xfrm>
            <a:off x="457200" y="173038"/>
            <a:ext cx="8229600" cy="1143000"/>
          </a:xfrm>
        </p:spPr>
        <p:txBody>
          <a:bodyPr/>
          <a:lstStyle/>
          <a:p>
            <a:r>
              <a:rPr lang="en-US" dirty="0"/>
              <a:t>They Might Say No</a:t>
            </a:r>
          </a:p>
        </p:txBody>
      </p:sp>
      <p:pic>
        <p:nvPicPr>
          <p:cNvPr id="2050" name="Picture 2" descr="C:\Users\Z\AppData\Local\Microsoft\Windows\Temporary Internet Files\Content.IE5\T5D6AUQO\discussion-board-questions-image-231i8wc[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209800"/>
            <a:ext cx="6705600" cy="359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72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990E54D-18AA-4C25-A11A-A8AF93C0B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4572"/>
            <a:ext cx="9298628" cy="6973971"/>
          </a:xfrm>
          <a:prstGeom prst="rect">
            <a:avLst/>
          </a:prstGeom>
        </p:spPr>
      </p:pic>
      <p:sp>
        <p:nvSpPr>
          <p:cNvPr id="2" name="Title 1"/>
          <p:cNvSpPr>
            <a:spLocks noGrp="1"/>
          </p:cNvSpPr>
          <p:nvPr>
            <p:ph type="ctrTitle"/>
          </p:nvPr>
        </p:nvSpPr>
        <p:spPr>
          <a:xfrm>
            <a:off x="502158" y="-165979"/>
            <a:ext cx="8139684" cy="1470025"/>
          </a:xfrm>
        </p:spPr>
        <p:txBody>
          <a:bodyPr>
            <a:normAutofit/>
          </a:bodyPr>
          <a:lstStyle/>
          <a:p>
            <a:r>
              <a:rPr lang="en-US" dirty="0">
                <a:effectLst/>
              </a:rPr>
              <a:t>Referral Process</a:t>
            </a:r>
            <a:endParaRPr lang="en-US" dirty="0"/>
          </a:p>
        </p:txBody>
      </p:sp>
      <p:sp>
        <p:nvSpPr>
          <p:cNvPr id="3" name="Subtitle 2"/>
          <p:cNvSpPr>
            <a:spLocks noGrp="1"/>
          </p:cNvSpPr>
          <p:nvPr>
            <p:ph type="subTitle" idx="1"/>
          </p:nvPr>
        </p:nvSpPr>
        <p:spPr/>
        <p:txBody>
          <a:bodyPr/>
          <a:lstStyle/>
          <a:p>
            <a:endParaRPr lang="en-US" dirty="0"/>
          </a:p>
        </p:txBody>
      </p:sp>
      <p:grpSp>
        <p:nvGrpSpPr>
          <p:cNvPr id="4" name="Group 3"/>
          <p:cNvGrpSpPr/>
          <p:nvPr/>
        </p:nvGrpSpPr>
        <p:grpSpPr>
          <a:xfrm>
            <a:off x="502158" y="820205"/>
            <a:ext cx="8489442" cy="4894382"/>
            <a:chOff x="613066" y="417537"/>
            <a:chExt cx="8282585" cy="5414142"/>
          </a:xfrm>
        </p:grpSpPr>
        <p:sp>
          <p:nvSpPr>
            <p:cNvPr id="5" name="Circular Arrow 4"/>
            <p:cNvSpPr/>
            <p:nvPr/>
          </p:nvSpPr>
          <p:spPr>
            <a:xfrm>
              <a:off x="613066" y="417537"/>
              <a:ext cx="7347640" cy="5414142"/>
            </a:xfrm>
            <a:prstGeom prst="circularArrow">
              <a:avLst>
                <a:gd name="adj1" fmla="val 5544"/>
                <a:gd name="adj2" fmla="val 330680"/>
                <a:gd name="adj3" fmla="val 14857192"/>
                <a:gd name="adj4" fmla="val 16757062"/>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 name="Freeform 5"/>
            <p:cNvSpPr/>
            <p:nvPr/>
          </p:nvSpPr>
          <p:spPr>
            <a:xfrm>
              <a:off x="4165407" y="727826"/>
              <a:ext cx="1653887" cy="1610921"/>
            </a:xfrm>
            <a:custGeom>
              <a:avLst/>
              <a:gdLst>
                <a:gd name="connsiteX0" fmla="*/ 0 w 1271396"/>
                <a:gd name="connsiteY0" fmla="*/ 211904 h 1307065"/>
                <a:gd name="connsiteX1" fmla="*/ 211904 w 1271396"/>
                <a:gd name="connsiteY1" fmla="*/ 0 h 1307065"/>
                <a:gd name="connsiteX2" fmla="*/ 1059492 w 1271396"/>
                <a:gd name="connsiteY2" fmla="*/ 0 h 1307065"/>
                <a:gd name="connsiteX3" fmla="*/ 1271396 w 1271396"/>
                <a:gd name="connsiteY3" fmla="*/ 211904 h 1307065"/>
                <a:gd name="connsiteX4" fmla="*/ 1271396 w 1271396"/>
                <a:gd name="connsiteY4" fmla="*/ 1095161 h 1307065"/>
                <a:gd name="connsiteX5" fmla="*/ 1059492 w 1271396"/>
                <a:gd name="connsiteY5" fmla="*/ 1307065 h 1307065"/>
                <a:gd name="connsiteX6" fmla="*/ 211904 w 1271396"/>
                <a:gd name="connsiteY6" fmla="*/ 1307065 h 1307065"/>
                <a:gd name="connsiteX7" fmla="*/ 0 w 1271396"/>
                <a:gd name="connsiteY7" fmla="*/ 1095161 h 1307065"/>
                <a:gd name="connsiteX8" fmla="*/ 0 w 1271396"/>
                <a:gd name="connsiteY8" fmla="*/ 211904 h 130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1396" h="1307065">
                  <a:moveTo>
                    <a:pt x="0" y="211904"/>
                  </a:moveTo>
                  <a:cubicBezTo>
                    <a:pt x="0" y="94873"/>
                    <a:pt x="94873" y="0"/>
                    <a:pt x="211904" y="0"/>
                  </a:cubicBezTo>
                  <a:lnTo>
                    <a:pt x="1059492" y="0"/>
                  </a:lnTo>
                  <a:cubicBezTo>
                    <a:pt x="1176523" y="0"/>
                    <a:pt x="1271396" y="94873"/>
                    <a:pt x="1271396" y="211904"/>
                  </a:cubicBezTo>
                  <a:lnTo>
                    <a:pt x="1271396" y="1095161"/>
                  </a:lnTo>
                  <a:cubicBezTo>
                    <a:pt x="1271396" y="1212192"/>
                    <a:pt x="1176523" y="1307065"/>
                    <a:pt x="1059492" y="1307065"/>
                  </a:cubicBezTo>
                  <a:lnTo>
                    <a:pt x="211904" y="1307065"/>
                  </a:lnTo>
                  <a:cubicBezTo>
                    <a:pt x="94873" y="1307065"/>
                    <a:pt x="0" y="1212192"/>
                    <a:pt x="0" y="1095161"/>
                  </a:cubicBezTo>
                  <a:lnTo>
                    <a:pt x="0" y="211904"/>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7784" tIns="107784" rIns="107784" bIns="107784" numCol="1" spcCol="1270" anchor="ctr" anchorCtr="0">
              <a:noAutofit/>
            </a:bodyPr>
            <a:lstStyle/>
            <a:p>
              <a:pPr lvl="0" algn="ctr" defTabSz="533400">
                <a:lnSpc>
                  <a:spcPct val="90000"/>
                </a:lnSpc>
                <a:spcBef>
                  <a:spcPct val="0"/>
                </a:spcBef>
                <a:spcAft>
                  <a:spcPct val="35000"/>
                </a:spcAft>
              </a:pPr>
              <a:r>
                <a:rPr lang="en-US" sz="1200" kern="1200" dirty="0"/>
                <a:t>Health care providers receive info on self-management support including workshops in multiple curriculums.</a:t>
              </a:r>
            </a:p>
          </p:txBody>
        </p:sp>
        <p:sp>
          <p:nvSpPr>
            <p:cNvPr id="7" name="Freeform 6"/>
            <p:cNvSpPr/>
            <p:nvPr/>
          </p:nvSpPr>
          <p:spPr>
            <a:xfrm>
              <a:off x="6834937" y="1972708"/>
              <a:ext cx="1653886" cy="1669258"/>
            </a:xfrm>
            <a:custGeom>
              <a:avLst/>
              <a:gdLst>
                <a:gd name="connsiteX0" fmla="*/ 0 w 1561783"/>
                <a:gd name="connsiteY0" fmla="*/ 149519 h 897097"/>
                <a:gd name="connsiteX1" fmla="*/ 149519 w 1561783"/>
                <a:gd name="connsiteY1" fmla="*/ 0 h 897097"/>
                <a:gd name="connsiteX2" fmla="*/ 1412264 w 1561783"/>
                <a:gd name="connsiteY2" fmla="*/ 0 h 897097"/>
                <a:gd name="connsiteX3" fmla="*/ 1561783 w 1561783"/>
                <a:gd name="connsiteY3" fmla="*/ 149519 h 897097"/>
                <a:gd name="connsiteX4" fmla="*/ 1561783 w 1561783"/>
                <a:gd name="connsiteY4" fmla="*/ 747578 h 897097"/>
                <a:gd name="connsiteX5" fmla="*/ 1412264 w 1561783"/>
                <a:gd name="connsiteY5" fmla="*/ 897097 h 897097"/>
                <a:gd name="connsiteX6" fmla="*/ 149519 w 1561783"/>
                <a:gd name="connsiteY6" fmla="*/ 897097 h 897097"/>
                <a:gd name="connsiteX7" fmla="*/ 0 w 1561783"/>
                <a:gd name="connsiteY7" fmla="*/ 747578 h 897097"/>
                <a:gd name="connsiteX8" fmla="*/ 0 w 1561783"/>
                <a:gd name="connsiteY8" fmla="*/ 149519 h 89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1783" h="897097">
                  <a:moveTo>
                    <a:pt x="0" y="149519"/>
                  </a:moveTo>
                  <a:cubicBezTo>
                    <a:pt x="0" y="66942"/>
                    <a:pt x="66942" y="0"/>
                    <a:pt x="149519" y="0"/>
                  </a:cubicBezTo>
                  <a:lnTo>
                    <a:pt x="1412264" y="0"/>
                  </a:lnTo>
                  <a:cubicBezTo>
                    <a:pt x="1494841" y="0"/>
                    <a:pt x="1561783" y="66942"/>
                    <a:pt x="1561783" y="149519"/>
                  </a:cubicBezTo>
                  <a:lnTo>
                    <a:pt x="1561783" y="747578"/>
                  </a:lnTo>
                  <a:cubicBezTo>
                    <a:pt x="1561783" y="830155"/>
                    <a:pt x="1494841" y="897097"/>
                    <a:pt x="1412264" y="897097"/>
                  </a:cubicBezTo>
                  <a:lnTo>
                    <a:pt x="149519" y="897097"/>
                  </a:lnTo>
                  <a:cubicBezTo>
                    <a:pt x="66942" y="897097"/>
                    <a:pt x="0" y="830155"/>
                    <a:pt x="0" y="747578"/>
                  </a:cubicBezTo>
                  <a:lnTo>
                    <a:pt x="0" y="14951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3323" tIns="93323" rIns="93323" bIns="93323" numCol="1" spcCol="1270" anchor="ctr" anchorCtr="0">
              <a:noAutofit/>
            </a:bodyPr>
            <a:lstStyle/>
            <a:p>
              <a:pPr lvl="0" algn="ctr" defTabSz="577850">
                <a:lnSpc>
                  <a:spcPct val="90000"/>
                </a:lnSpc>
                <a:spcBef>
                  <a:spcPct val="0"/>
                </a:spcBef>
                <a:spcAft>
                  <a:spcPct val="35000"/>
                </a:spcAft>
              </a:pPr>
              <a:r>
                <a:rPr lang="en-US" sz="1200" kern="1200" dirty="0"/>
                <a:t>Clinician and team  provided  rack cards, tips  on referral messaging, handouts for patients, waiting room materials, talking points for all staff.</a:t>
              </a:r>
            </a:p>
          </p:txBody>
        </p:sp>
        <p:sp>
          <p:nvSpPr>
            <p:cNvPr id="8" name="Freeform 7"/>
            <p:cNvSpPr/>
            <p:nvPr/>
          </p:nvSpPr>
          <p:spPr>
            <a:xfrm>
              <a:off x="7078646" y="3750112"/>
              <a:ext cx="1817005" cy="792365"/>
            </a:xfrm>
            <a:custGeom>
              <a:avLst/>
              <a:gdLst>
                <a:gd name="connsiteX0" fmla="*/ 0 w 1822229"/>
                <a:gd name="connsiteY0" fmla="*/ 105952 h 635698"/>
                <a:gd name="connsiteX1" fmla="*/ 105952 w 1822229"/>
                <a:gd name="connsiteY1" fmla="*/ 0 h 635698"/>
                <a:gd name="connsiteX2" fmla="*/ 1716277 w 1822229"/>
                <a:gd name="connsiteY2" fmla="*/ 0 h 635698"/>
                <a:gd name="connsiteX3" fmla="*/ 1822229 w 1822229"/>
                <a:gd name="connsiteY3" fmla="*/ 105952 h 635698"/>
                <a:gd name="connsiteX4" fmla="*/ 1822229 w 1822229"/>
                <a:gd name="connsiteY4" fmla="*/ 529746 h 635698"/>
                <a:gd name="connsiteX5" fmla="*/ 1716277 w 1822229"/>
                <a:gd name="connsiteY5" fmla="*/ 635698 h 635698"/>
                <a:gd name="connsiteX6" fmla="*/ 105952 w 1822229"/>
                <a:gd name="connsiteY6" fmla="*/ 635698 h 635698"/>
                <a:gd name="connsiteX7" fmla="*/ 0 w 1822229"/>
                <a:gd name="connsiteY7" fmla="*/ 529746 h 635698"/>
                <a:gd name="connsiteX8" fmla="*/ 0 w 1822229"/>
                <a:gd name="connsiteY8" fmla="*/ 105952 h 63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2229" h="635698">
                  <a:moveTo>
                    <a:pt x="0" y="105952"/>
                  </a:moveTo>
                  <a:cubicBezTo>
                    <a:pt x="0" y="47436"/>
                    <a:pt x="47436" y="0"/>
                    <a:pt x="105952" y="0"/>
                  </a:cubicBezTo>
                  <a:lnTo>
                    <a:pt x="1716277" y="0"/>
                  </a:lnTo>
                  <a:cubicBezTo>
                    <a:pt x="1774793" y="0"/>
                    <a:pt x="1822229" y="47436"/>
                    <a:pt x="1822229" y="105952"/>
                  </a:cubicBezTo>
                  <a:lnTo>
                    <a:pt x="1822229" y="529746"/>
                  </a:lnTo>
                  <a:cubicBezTo>
                    <a:pt x="1822229" y="588262"/>
                    <a:pt x="1774793" y="635698"/>
                    <a:pt x="1716277" y="635698"/>
                  </a:cubicBezTo>
                  <a:lnTo>
                    <a:pt x="105952" y="635698"/>
                  </a:lnTo>
                  <a:cubicBezTo>
                    <a:pt x="47436" y="635698"/>
                    <a:pt x="0" y="588262"/>
                    <a:pt x="0" y="529746"/>
                  </a:cubicBezTo>
                  <a:lnTo>
                    <a:pt x="0" y="1059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752" tIns="76752" rIns="76752" bIns="76752" numCol="1" spcCol="1270" anchor="ctr" anchorCtr="0">
              <a:noAutofit/>
            </a:bodyPr>
            <a:lstStyle/>
            <a:p>
              <a:pPr lvl="0" algn="ctr" defTabSz="533400">
                <a:lnSpc>
                  <a:spcPct val="90000"/>
                </a:lnSpc>
                <a:spcBef>
                  <a:spcPct val="0"/>
                </a:spcBef>
                <a:spcAft>
                  <a:spcPct val="35000"/>
                </a:spcAft>
              </a:pPr>
              <a:r>
                <a:rPr lang="en-US" sz="1200" kern="1200" dirty="0"/>
                <a:t>Clinician </a:t>
              </a:r>
              <a:r>
                <a:rPr lang="en-US" sz="1200" dirty="0"/>
                <a:t>and/or  </a:t>
              </a:r>
              <a:r>
                <a:rPr lang="en-US" sz="1200" kern="1200" dirty="0"/>
                <a:t>Staff discuss </a:t>
              </a:r>
              <a:r>
                <a:rPr lang="en-US" sz="1200" dirty="0"/>
                <a:t>workshops and </a:t>
              </a:r>
              <a:r>
                <a:rPr lang="en-US" sz="1200" kern="1200" dirty="0"/>
                <a:t>Patient agrees to referral.</a:t>
              </a:r>
            </a:p>
          </p:txBody>
        </p:sp>
        <p:sp>
          <p:nvSpPr>
            <p:cNvPr id="9" name="Freeform 8"/>
            <p:cNvSpPr/>
            <p:nvPr/>
          </p:nvSpPr>
          <p:spPr>
            <a:xfrm>
              <a:off x="6897435" y="4601491"/>
              <a:ext cx="1355692" cy="1174076"/>
            </a:xfrm>
            <a:custGeom>
              <a:avLst/>
              <a:gdLst>
                <a:gd name="connsiteX0" fmla="*/ 0 w 1271396"/>
                <a:gd name="connsiteY0" fmla="*/ 105952 h 635698"/>
                <a:gd name="connsiteX1" fmla="*/ 105952 w 1271396"/>
                <a:gd name="connsiteY1" fmla="*/ 0 h 635698"/>
                <a:gd name="connsiteX2" fmla="*/ 1165444 w 1271396"/>
                <a:gd name="connsiteY2" fmla="*/ 0 h 635698"/>
                <a:gd name="connsiteX3" fmla="*/ 1271396 w 1271396"/>
                <a:gd name="connsiteY3" fmla="*/ 105952 h 635698"/>
                <a:gd name="connsiteX4" fmla="*/ 1271396 w 1271396"/>
                <a:gd name="connsiteY4" fmla="*/ 529746 h 635698"/>
                <a:gd name="connsiteX5" fmla="*/ 1165444 w 1271396"/>
                <a:gd name="connsiteY5" fmla="*/ 635698 h 635698"/>
                <a:gd name="connsiteX6" fmla="*/ 105952 w 1271396"/>
                <a:gd name="connsiteY6" fmla="*/ 635698 h 635698"/>
                <a:gd name="connsiteX7" fmla="*/ 0 w 1271396"/>
                <a:gd name="connsiteY7" fmla="*/ 529746 h 635698"/>
                <a:gd name="connsiteX8" fmla="*/ 0 w 1271396"/>
                <a:gd name="connsiteY8" fmla="*/ 105952 h 63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1396" h="635698">
                  <a:moveTo>
                    <a:pt x="0" y="105952"/>
                  </a:moveTo>
                  <a:cubicBezTo>
                    <a:pt x="0" y="47436"/>
                    <a:pt x="47436" y="0"/>
                    <a:pt x="105952" y="0"/>
                  </a:cubicBezTo>
                  <a:lnTo>
                    <a:pt x="1165444" y="0"/>
                  </a:lnTo>
                  <a:cubicBezTo>
                    <a:pt x="1223960" y="0"/>
                    <a:pt x="1271396" y="47436"/>
                    <a:pt x="1271396" y="105952"/>
                  </a:cubicBezTo>
                  <a:lnTo>
                    <a:pt x="1271396" y="529746"/>
                  </a:lnTo>
                  <a:cubicBezTo>
                    <a:pt x="1271396" y="588262"/>
                    <a:pt x="1223960" y="635698"/>
                    <a:pt x="1165444" y="635698"/>
                  </a:cubicBezTo>
                  <a:lnTo>
                    <a:pt x="105952" y="635698"/>
                  </a:lnTo>
                  <a:cubicBezTo>
                    <a:pt x="47436" y="635698"/>
                    <a:pt x="0" y="588262"/>
                    <a:pt x="0" y="529746"/>
                  </a:cubicBezTo>
                  <a:lnTo>
                    <a:pt x="0" y="1059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752" tIns="76752" rIns="76752" bIns="76752" numCol="1" spcCol="1270" anchor="ctr" anchorCtr="0">
              <a:noAutofit/>
            </a:bodyPr>
            <a:lstStyle/>
            <a:p>
              <a:pPr lvl="0" algn="ctr" defTabSz="533400">
                <a:lnSpc>
                  <a:spcPct val="90000"/>
                </a:lnSpc>
                <a:spcBef>
                  <a:spcPct val="0"/>
                </a:spcBef>
                <a:spcAft>
                  <a:spcPct val="35000"/>
                </a:spcAft>
              </a:pPr>
              <a:r>
                <a:rPr lang="en-US" sz="1200" kern="1200" dirty="0"/>
                <a:t>Designated staff generates referral. Referral is documented in  EMR. </a:t>
              </a:r>
            </a:p>
          </p:txBody>
        </p:sp>
        <p:sp>
          <p:nvSpPr>
            <p:cNvPr id="10" name="Freeform 9"/>
            <p:cNvSpPr/>
            <p:nvPr/>
          </p:nvSpPr>
          <p:spPr>
            <a:xfrm>
              <a:off x="5332032" y="4542477"/>
              <a:ext cx="1479333" cy="1174920"/>
            </a:xfrm>
            <a:custGeom>
              <a:avLst/>
              <a:gdLst>
                <a:gd name="connsiteX0" fmla="*/ 0 w 1479333"/>
                <a:gd name="connsiteY0" fmla="*/ 179726 h 1078335"/>
                <a:gd name="connsiteX1" fmla="*/ 179726 w 1479333"/>
                <a:gd name="connsiteY1" fmla="*/ 0 h 1078335"/>
                <a:gd name="connsiteX2" fmla="*/ 1299607 w 1479333"/>
                <a:gd name="connsiteY2" fmla="*/ 0 h 1078335"/>
                <a:gd name="connsiteX3" fmla="*/ 1479333 w 1479333"/>
                <a:gd name="connsiteY3" fmla="*/ 179726 h 1078335"/>
                <a:gd name="connsiteX4" fmla="*/ 1479333 w 1479333"/>
                <a:gd name="connsiteY4" fmla="*/ 898609 h 1078335"/>
                <a:gd name="connsiteX5" fmla="*/ 1299607 w 1479333"/>
                <a:gd name="connsiteY5" fmla="*/ 1078335 h 1078335"/>
                <a:gd name="connsiteX6" fmla="*/ 179726 w 1479333"/>
                <a:gd name="connsiteY6" fmla="*/ 1078335 h 1078335"/>
                <a:gd name="connsiteX7" fmla="*/ 0 w 1479333"/>
                <a:gd name="connsiteY7" fmla="*/ 898609 h 1078335"/>
                <a:gd name="connsiteX8" fmla="*/ 0 w 1479333"/>
                <a:gd name="connsiteY8" fmla="*/ 179726 h 107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9333" h="1078335">
                  <a:moveTo>
                    <a:pt x="0" y="179726"/>
                  </a:moveTo>
                  <a:cubicBezTo>
                    <a:pt x="0" y="80466"/>
                    <a:pt x="80466" y="0"/>
                    <a:pt x="179726" y="0"/>
                  </a:cubicBezTo>
                  <a:lnTo>
                    <a:pt x="1299607" y="0"/>
                  </a:lnTo>
                  <a:cubicBezTo>
                    <a:pt x="1398867" y="0"/>
                    <a:pt x="1479333" y="80466"/>
                    <a:pt x="1479333" y="179726"/>
                  </a:cubicBezTo>
                  <a:lnTo>
                    <a:pt x="1479333" y="898609"/>
                  </a:lnTo>
                  <a:cubicBezTo>
                    <a:pt x="1479333" y="997869"/>
                    <a:pt x="1398867" y="1078335"/>
                    <a:pt x="1299607" y="1078335"/>
                  </a:cubicBezTo>
                  <a:lnTo>
                    <a:pt x="179726" y="1078335"/>
                  </a:lnTo>
                  <a:cubicBezTo>
                    <a:pt x="80466" y="1078335"/>
                    <a:pt x="0" y="997869"/>
                    <a:pt x="0" y="898609"/>
                  </a:cubicBezTo>
                  <a:lnTo>
                    <a:pt x="0" y="17972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8360" tIns="98360" rIns="98360" bIns="98360" numCol="1" spcCol="1270" anchor="ctr" anchorCtr="0">
              <a:noAutofit/>
            </a:bodyPr>
            <a:lstStyle/>
            <a:p>
              <a:pPr lvl="0" algn="ctr" defTabSz="533400">
                <a:lnSpc>
                  <a:spcPct val="90000"/>
                </a:lnSpc>
                <a:spcBef>
                  <a:spcPct val="0"/>
                </a:spcBef>
                <a:spcAft>
                  <a:spcPct val="35000"/>
                </a:spcAft>
              </a:pPr>
              <a:r>
                <a:rPr lang="en-US" sz="1200" kern="1200" dirty="0"/>
                <a:t>Referral sent via established protocols:  fax or secure message generated through EMR.  </a:t>
              </a:r>
            </a:p>
          </p:txBody>
        </p:sp>
        <p:sp>
          <p:nvSpPr>
            <p:cNvPr id="11" name="Freeform 10"/>
            <p:cNvSpPr/>
            <p:nvPr/>
          </p:nvSpPr>
          <p:spPr>
            <a:xfrm>
              <a:off x="3943865" y="4146294"/>
              <a:ext cx="1271396" cy="1645593"/>
            </a:xfrm>
            <a:custGeom>
              <a:avLst/>
              <a:gdLst>
                <a:gd name="connsiteX0" fmla="*/ 0 w 1271396"/>
                <a:gd name="connsiteY0" fmla="*/ 105952 h 635698"/>
                <a:gd name="connsiteX1" fmla="*/ 105952 w 1271396"/>
                <a:gd name="connsiteY1" fmla="*/ 0 h 635698"/>
                <a:gd name="connsiteX2" fmla="*/ 1165444 w 1271396"/>
                <a:gd name="connsiteY2" fmla="*/ 0 h 635698"/>
                <a:gd name="connsiteX3" fmla="*/ 1271396 w 1271396"/>
                <a:gd name="connsiteY3" fmla="*/ 105952 h 635698"/>
                <a:gd name="connsiteX4" fmla="*/ 1271396 w 1271396"/>
                <a:gd name="connsiteY4" fmla="*/ 529746 h 635698"/>
                <a:gd name="connsiteX5" fmla="*/ 1165444 w 1271396"/>
                <a:gd name="connsiteY5" fmla="*/ 635698 h 635698"/>
                <a:gd name="connsiteX6" fmla="*/ 105952 w 1271396"/>
                <a:gd name="connsiteY6" fmla="*/ 635698 h 635698"/>
                <a:gd name="connsiteX7" fmla="*/ 0 w 1271396"/>
                <a:gd name="connsiteY7" fmla="*/ 529746 h 635698"/>
                <a:gd name="connsiteX8" fmla="*/ 0 w 1271396"/>
                <a:gd name="connsiteY8" fmla="*/ 105952 h 63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1396" h="635698">
                  <a:moveTo>
                    <a:pt x="0" y="105952"/>
                  </a:moveTo>
                  <a:cubicBezTo>
                    <a:pt x="0" y="47436"/>
                    <a:pt x="47436" y="0"/>
                    <a:pt x="105952" y="0"/>
                  </a:cubicBezTo>
                  <a:lnTo>
                    <a:pt x="1165444" y="0"/>
                  </a:lnTo>
                  <a:cubicBezTo>
                    <a:pt x="1223960" y="0"/>
                    <a:pt x="1271396" y="47436"/>
                    <a:pt x="1271396" y="105952"/>
                  </a:cubicBezTo>
                  <a:lnTo>
                    <a:pt x="1271396" y="529746"/>
                  </a:lnTo>
                  <a:cubicBezTo>
                    <a:pt x="1271396" y="588262"/>
                    <a:pt x="1223960" y="635698"/>
                    <a:pt x="1165444" y="635698"/>
                  </a:cubicBezTo>
                  <a:lnTo>
                    <a:pt x="105952" y="635698"/>
                  </a:lnTo>
                  <a:cubicBezTo>
                    <a:pt x="47436" y="635698"/>
                    <a:pt x="0" y="588262"/>
                    <a:pt x="0" y="529746"/>
                  </a:cubicBezTo>
                  <a:lnTo>
                    <a:pt x="0" y="1059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752" tIns="76752" rIns="76752" bIns="76752" numCol="1" spcCol="1270" anchor="ctr" anchorCtr="0">
              <a:noAutofit/>
            </a:bodyPr>
            <a:lstStyle/>
            <a:p>
              <a:pPr lvl="0" algn="ctr" defTabSz="533400">
                <a:lnSpc>
                  <a:spcPct val="90000"/>
                </a:lnSpc>
                <a:spcBef>
                  <a:spcPct val="0"/>
                </a:spcBef>
                <a:spcAft>
                  <a:spcPct val="35000"/>
                </a:spcAft>
              </a:pPr>
              <a:r>
                <a:rPr lang="en-US" sz="1200" kern="1200" dirty="0"/>
                <a:t>Workshop Wizard software receives referral and sends confirmation to the referring entity.</a:t>
              </a:r>
              <a:endParaRPr lang="en-US" sz="800" kern="1200" dirty="0"/>
            </a:p>
          </p:txBody>
        </p:sp>
        <p:sp>
          <p:nvSpPr>
            <p:cNvPr id="12" name="Freeform 11"/>
            <p:cNvSpPr/>
            <p:nvPr/>
          </p:nvSpPr>
          <p:spPr>
            <a:xfrm>
              <a:off x="717217" y="3956727"/>
              <a:ext cx="1504418" cy="1508766"/>
            </a:xfrm>
            <a:custGeom>
              <a:avLst/>
              <a:gdLst>
                <a:gd name="connsiteX0" fmla="*/ 0 w 1504418"/>
                <a:gd name="connsiteY0" fmla="*/ 250741 h 1508766"/>
                <a:gd name="connsiteX1" fmla="*/ 250741 w 1504418"/>
                <a:gd name="connsiteY1" fmla="*/ 0 h 1508766"/>
                <a:gd name="connsiteX2" fmla="*/ 1253677 w 1504418"/>
                <a:gd name="connsiteY2" fmla="*/ 0 h 1508766"/>
                <a:gd name="connsiteX3" fmla="*/ 1504418 w 1504418"/>
                <a:gd name="connsiteY3" fmla="*/ 250741 h 1508766"/>
                <a:gd name="connsiteX4" fmla="*/ 1504418 w 1504418"/>
                <a:gd name="connsiteY4" fmla="*/ 1258025 h 1508766"/>
                <a:gd name="connsiteX5" fmla="*/ 1253677 w 1504418"/>
                <a:gd name="connsiteY5" fmla="*/ 1508766 h 1508766"/>
                <a:gd name="connsiteX6" fmla="*/ 250741 w 1504418"/>
                <a:gd name="connsiteY6" fmla="*/ 1508766 h 1508766"/>
                <a:gd name="connsiteX7" fmla="*/ 0 w 1504418"/>
                <a:gd name="connsiteY7" fmla="*/ 1258025 h 1508766"/>
                <a:gd name="connsiteX8" fmla="*/ 0 w 1504418"/>
                <a:gd name="connsiteY8" fmla="*/ 250741 h 150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4418" h="1508766">
                  <a:moveTo>
                    <a:pt x="0" y="250741"/>
                  </a:moveTo>
                  <a:cubicBezTo>
                    <a:pt x="0" y="112261"/>
                    <a:pt x="112261" y="0"/>
                    <a:pt x="250741" y="0"/>
                  </a:cubicBezTo>
                  <a:lnTo>
                    <a:pt x="1253677" y="0"/>
                  </a:lnTo>
                  <a:cubicBezTo>
                    <a:pt x="1392157" y="0"/>
                    <a:pt x="1504418" y="112261"/>
                    <a:pt x="1504418" y="250741"/>
                  </a:cubicBezTo>
                  <a:lnTo>
                    <a:pt x="1504418" y="1258025"/>
                  </a:lnTo>
                  <a:cubicBezTo>
                    <a:pt x="1504418" y="1396505"/>
                    <a:pt x="1392157" y="1508766"/>
                    <a:pt x="1253677" y="1508766"/>
                  </a:cubicBezTo>
                  <a:lnTo>
                    <a:pt x="250741" y="1508766"/>
                  </a:lnTo>
                  <a:cubicBezTo>
                    <a:pt x="112261" y="1508766"/>
                    <a:pt x="0" y="1396505"/>
                    <a:pt x="0" y="1258025"/>
                  </a:cubicBezTo>
                  <a:lnTo>
                    <a:pt x="0" y="25074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9160" tIns="119160" rIns="119160" bIns="119160" numCol="1" spcCol="1270" anchor="ctr" anchorCtr="0">
              <a:noAutofit/>
            </a:bodyPr>
            <a:lstStyle/>
            <a:p>
              <a:pPr lvl="0" algn="ctr" defTabSz="533400">
                <a:lnSpc>
                  <a:spcPct val="90000"/>
                </a:lnSpc>
                <a:spcBef>
                  <a:spcPct val="0"/>
                </a:spcBef>
                <a:spcAft>
                  <a:spcPct val="35000"/>
                </a:spcAft>
              </a:pPr>
              <a:r>
                <a:rPr lang="en-US" sz="1200" kern="1200" dirty="0"/>
                <a:t>Provider Feedback </a:t>
              </a:r>
              <a:r>
                <a:rPr lang="en-US" sz="1200" dirty="0"/>
                <a:t>L</a:t>
              </a:r>
              <a:r>
                <a:rPr lang="en-US" sz="1200" kern="1200" dirty="0"/>
                <a:t>etters are generated to referring entity to automatically provide progress reports .</a:t>
              </a:r>
            </a:p>
          </p:txBody>
        </p:sp>
        <p:sp>
          <p:nvSpPr>
            <p:cNvPr id="13" name="Freeform 12"/>
            <p:cNvSpPr/>
            <p:nvPr/>
          </p:nvSpPr>
          <p:spPr>
            <a:xfrm>
              <a:off x="1272064" y="952760"/>
              <a:ext cx="1653885" cy="1150476"/>
            </a:xfrm>
            <a:custGeom>
              <a:avLst/>
              <a:gdLst>
                <a:gd name="connsiteX0" fmla="*/ 0 w 1667678"/>
                <a:gd name="connsiteY0" fmla="*/ 241290 h 1447714"/>
                <a:gd name="connsiteX1" fmla="*/ 241290 w 1667678"/>
                <a:gd name="connsiteY1" fmla="*/ 0 h 1447714"/>
                <a:gd name="connsiteX2" fmla="*/ 1426388 w 1667678"/>
                <a:gd name="connsiteY2" fmla="*/ 0 h 1447714"/>
                <a:gd name="connsiteX3" fmla="*/ 1667678 w 1667678"/>
                <a:gd name="connsiteY3" fmla="*/ 241290 h 1447714"/>
                <a:gd name="connsiteX4" fmla="*/ 1667678 w 1667678"/>
                <a:gd name="connsiteY4" fmla="*/ 1206424 h 1447714"/>
                <a:gd name="connsiteX5" fmla="*/ 1426388 w 1667678"/>
                <a:gd name="connsiteY5" fmla="*/ 1447714 h 1447714"/>
                <a:gd name="connsiteX6" fmla="*/ 241290 w 1667678"/>
                <a:gd name="connsiteY6" fmla="*/ 1447714 h 1447714"/>
                <a:gd name="connsiteX7" fmla="*/ 0 w 1667678"/>
                <a:gd name="connsiteY7" fmla="*/ 1206424 h 1447714"/>
                <a:gd name="connsiteX8" fmla="*/ 0 w 1667678"/>
                <a:gd name="connsiteY8" fmla="*/ 241290 h 144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7678" h="1447714">
                  <a:moveTo>
                    <a:pt x="0" y="241290"/>
                  </a:moveTo>
                  <a:cubicBezTo>
                    <a:pt x="0" y="108029"/>
                    <a:pt x="108029" y="0"/>
                    <a:pt x="241290" y="0"/>
                  </a:cubicBezTo>
                  <a:lnTo>
                    <a:pt x="1426388" y="0"/>
                  </a:lnTo>
                  <a:cubicBezTo>
                    <a:pt x="1559649" y="0"/>
                    <a:pt x="1667678" y="108029"/>
                    <a:pt x="1667678" y="241290"/>
                  </a:cubicBezTo>
                  <a:lnTo>
                    <a:pt x="1667678" y="1206424"/>
                  </a:lnTo>
                  <a:cubicBezTo>
                    <a:pt x="1667678" y="1339685"/>
                    <a:pt x="1559649" y="1447714"/>
                    <a:pt x="1426388" y="1447714"/>
                  </a:cubicBezTo>
                  <a:lnTo>
                    <a:pt x="241290" y="1447714"/>
                  </a:lnTo>
                  <a:cubicBezTo>
                    <a:pt x="108029" y="1447714"/>
                    <a:pt x="0" y="1339685"/>
                    <a:pt x="0" y="1206424"/>
                  </a:cubicBezTo>
                  <a:lnTo>
                    <a:pt x="0" y="24129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392" tIns="116392" rIns="116392" bIns="116392" numCol="1" spcCol="1270" anchor="ctr" anchorCtr="0">
              <a:noAutofit/>
            </a:bodyPr>
            <a:lstStyle/>
            <a:p>
              <a:pPr lvl="0" algn="ctr" defTabSz="533400">
                <a:lnSpc>
                  <a:spcPct val="90000"/>
                </a:lnSpc>
                <a:spcBef>
                  <a:spcPct val="0"/>
                </a:spcBef>
                <a:spcAft>
                  <a:spcPct val="35000"/>
                </a:spcAft>
              </a:pPr>
              <a:r>
                <a:rPr lang="en-US" sz="1200" kern="1200" dirty="0"/>
                <a:t>Demographic reports, pre-post data comparisons generated by through Workshop Wizard .</a:t>
              </a:r>
            </a:p>
          </p:txBody>
        </p:sp>
        <p:sp>
          <p:nvSpPr>
            <p:cNvPr id="14" name="Freeform 13"/>
            <p:cNvSpPr/>
            <p:nvPr/>
          </p:nvSpPr>
          <p:spPr>
            <a:xfrm>
              <a:off x="2454415" y="3303373"/>
              <a:ext cx="1271396" cy="2390165"/>
            </a:xfrm>
            <a:custGeom>
              <a:avLst/>
              <a:gdLst>
                <a:gd name="connsiteX0" fmla="*/ 0 w 1271396"/>
                <a:gd name="connsiteY0" fmla="*/ 122911 h 737454"/>
                <a:gd name="connsiteX1" fmla="*/ 122911 w 1271396"/>
                <a:gd name="connsiteY1" fmla="*/ 0 h 737454"/>
                <a:gd name="connsiteX2" fmla="*/ 1148485 w 1271396"/>
                <a:gd name="connsiteY2" fmla="*/ 0 h 737454"/>
                <a:gd name="connsiteX3" fmla="*/ 1271396 w 1271396"/>
                <a:gd name="connsiteY3" fmla="*/ 122911 h 737454"/>
                <a:gd name="connsiteX4" fmla="*/ 1271396 w 1271396"/>
                <a:gd name="connsiteY4" fmla="*/ 614543 h 737454"/>
                <a:gd name="connsiteX5" fmla="*/ 1148485 w 1271396"/>
                <a:gd name="connsiteY5" fmla="*/ 737454 h 737454"/>
                <a:gd name="connsiteX6" fmla="*/ 122911 w 1271396"/>
                <a:gd name="connsiteY6" fmla="*/ 737454 h 737454"/>
                <a:gd name="connsiteX7" fmla="*/ 0 w 1271396"/>
                <a:gd name="connsiteY7" fmla="*/ 614543 h 737454"/>
                <a:gd name="connsiteX8" fmla="*/ 0 w 1271396"/>
                <a:gd name="connsiteY8" fmla="*/ 122911 h 73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1396" h="737454">
                  <a:moveTo>
                    <a:pt x="0" y="122911"/>
                  </a:moveTo>
                  <a:cubicBezTo>
                    <a:pt x="0" y="55029"/>
                    <a:pt x="55029" y="0"/>
                    <a:pt x="122911" y="0"/>
                  </a:cubicBezTo>
                  <a:lnTo>
                    <a:pt x="1148485" y="0"/>
                  </a:lnTo>
                  <a:cubicBezTo>
                    <a:pt x="1216367" y="0"/>
                    <a:pt x="1271396" y="55029"/>
                    <a:pt x="1271396" y="122911"/>
                  </a:cubicBezTo>
                  <a:lnTo>
                    <a:pt x="1271396" y="614543"/>
                  </a:lnTo>
                  <a:cubicBezTo>
                    <a:pt x="1271396" y="682425"/>
                    <a:pt x="1216367" y="737454"/>
                    <a:pt x="1148485" y="737454"/>
                  </a:cubicBezTo>
                  <a:lnTo>
                    <a:pt x="122911" y="737454"/>
                  </a:lnTo>
                  <a:cubicBezTo>
                    <a:pt x="55029" y="737454"/>
                    <a:pt x="0" y="682425"/>
                    <a:pt x="0" y="614543"/>
                  </a:cubicBezTo>
                  <a:lnTo>
                    <a:pt x="0" y="12291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720" tIns="81720" rIns="81720" bIns="81720" numCol="1" spcCol="1270" anchor="ctr" anchorCtr="0">
              <a:noAutofit/>
            </a:bodyPr>
            <a:lstStyle/>
            <a:p>
              <a:pPr lvl="0" algn="ctr" defTabSz="533400">
                <a:lnSpc>
                  <a:spcPct val="90000"/>
                </a:lnSpc>
                <a:spcBef>
                  <a:spcPct val="0"/>
                </a:spcBef>
                <a:spcAft>
                  <a:spcPct val="35000"/>
                </a:spcAft>
              </a:pPr>
              <a:r>
                <a:rPr lang="en-US" sz="1200" dirty="0"/>
                <a:t>Referred patient is contacted by the Wellness Referral Center. Contacts and enrollment is tracked. Attendance and demographics data  entered.</a:t>
              </a:r>
              <a:endParaRPr lang="en-US" sz="800" kern="1200" dirty="0"/>
            </a:p>
          </p:txBody>
        </p:sp>
        <p:sp>
          <p:nvSpPr>
            <p:cNvPr id="15" name="Freeform 14"/>
            <p:cNvSpPr/>
            <p:nvPr/>
          </p:nvSpPr>
          <p:spPr>
            <a:xfrm>
              <a:off x="770268" y="2294691"/>
              <a:ext cx="1271396" cy="1548210"/>
            </a:xfrm>
            <a:custGeom>
              <a:avLst/>
              <a:gdLst>
                <a:gd name="connsiteX0" fmla="*/ 0 w 1271396"/>
                <a:gd name="connsiteY0" fmla="*/ 211904 h 1472010"/>
                <a:gd name="connsiteX1" fmla="*/ 211904 w 1271396"/>
                <a:gd name="connsiteY1" fmla="*/ 0 h 1472010"/>
                <a:gd name="connsiteX2" fmla="*/ 1059492 w 1271396"/>
                <a:gd name="connsiteY2" fmla="*/ 0 h 1472010"/>
                <a:gd name="connsiteX3" fmla="*/ 1271396 w 1271396"/>
                <a:gd name="connsiteY3" fmla="*/ 211904 h 1472010"/>
                <a:gd name="connsiteX4" fmla="*/ 1271396 w 1271396"/>
                <a:gd name="connsiteY4" fmla="*/ 1260106 h 1472010"/>
                <a:gd name="connsiteX5" fmla="*/ 1059492 w 1271396"/>
                <a:gd name="connsiteY5" fmla="*/ 1472010 h 1472010"/>
                <a:gd name="connsiteX6" fmla="*/ 211904 w 1271396"/>
                <a:gd name="connsiteY6" fmla="*/ 1472010 h 1472010"/>
                <a:gd name="connsiteX7" fmla="*/ 0 w 1271396"/>
                <a:gd name="connsiteY7" fmla="*/ 1260106 h 1472010"/>
                <a:gd name="connsiteX8" fmla="*/ 0 w 1271396"/>
                <a:gd name="connsiteY8" fmla="*/ 211904 h 1472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1396" h="1472010">
                  <a:moveTo>
                    <a:pt x="0" y="211904"/>
                  </a:moveTo>
                  <a:cubicBezTo>
                    <a:pt x="0" y="94873"/>
                    <a:pt x="94873" y="0"/>
                    <a:pt x="211904" y="0"/>
                  </a:cubicBezTo>
                  <a:lnTo>
                    <a:pt x="1059492" y="0"/>
                  </a:lnTo>
                  <a:cubicBezTo>
                    <a:pt x="1176523" y="0"/>
                    <a:pt x="1271396" y="94873"/>
                    <a:pt x="1271396" y="211904"/>
                  </a:cubicBezTo>
                  <a:lnTo>
                    <a:pt x="1271396" y="1260106"/>
                  </a:lnTo>
                  <a:cubicBezTo>
                    <a:pt x="1271396" y="1377137"/>
                    <a:pt x="1176523" y="1472010"/>
                    <a:pt x="1059492" y="1472010"/>
                  </a:cubicBezTo>
                  <a:lnTo>
                    <a:pt x="211904" y="1472010"/>
                  </a:lnTo>
                  <a:cubicBezTo>
                    <a:pt x="94873" y="1472010"/>
                    <a:pt x="0" y="1377137"/>
                    <a:pt x="0" y="1260106"/>
                  </a:cubicBezTo>
                  <a:lnTo>
                    <a:pt x="0" y="2119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784" tIns="107784" rIns="107784" bIns="107784" numCol="1" spcCol="1270" anchor="ctr" anchorCtr="0">
              <a:noAutofit/>
            </a:bodyPr>
            <a:lstStyle/>
            <a:p>
              <a:pPr lvl="0" algn="ctr" defTabSz="533400">
                <a:lnSpc>
                  <a:spcPct val="90000"/>
                </a:lnSpc>
                <a:spcBef>
                  <a:spcPct val="0"/>
                </a:spcBef>
                <a:spcAft>
                  <a:spcPct val="35000"/>
                </a:spcAft>
              </a:pPr>
              <a:r>
                <a:rPr lang="en-US" sz="1200" kern="1200" dirty="0"/>
                <a:t>Talking points available for provider and staff to discuss progress with patient.</a:t>
              </a:r>
            </a:p>
          </p:txBody>
        </p:sp>
      </p:grpSp>
      <p:sp>
        <p:nvSpPr>
          <p:cNvPr id="17" name="Freeform 16"/>
          <p:cNvSpPr/>
          <p:nvPr/>
        </p:nvSpPr>
        <p:spPr>
          <a:xfrm>
            <a:off x="6397323" y="1163629"/>
            <a:ext cx="1592847" cy="992600"/>
          </a:xfrm>
          <a:custGeom>
            <a:avLst/>
            <a:gdLst>
              <a:gd name="connsiteX0" fmla="*/ 0 w 1271396"/>
              <a:gd name="connsiteY0" fmla="*/ 105952 h 635698"/>
              <a:gd name="connsiteX1" fmla="*/ 105952 w 1271396"/>
              <a:gd name="connsiteY1" fmla="*/ 0 h 635698"/>
              <a:gd name="connsiteX2" fmla="*/ 1165444 w 1271396"/>
              <a:gd name="connsiteY2" fmla="*/ 0 h 635698"/>
              <a:gd name="connsiteX3" fmla="*/ 1271396 w 1271396"/>
              <a:gd name="connsiteY3" fmla="*/ 105952 h 635698"/>
              <a:gd name="connsiteX4" fmla="*/ 1271396 w 1271396"/>
              <a:gd name="connsiteY4" fmla="*/ 529746 h 635698"/>
              <a:gd name="connsiteX5" fmla="*/ 1165444 w 1271396"/>
              <a:gd name="connsiteY5" fmla="*/ 635698 h 635698"/>
              <a:gd name="connsiteX6" fmla="*/ 105952 w 1271396"/>
              <a:gd name="connsiteY6" fmla="*/ 635698 h 635698"/>
              <a:gd name="connsiteX7" fmla="*/ 0 w 1271396"/>
              <a:gd name="connsiteY7" fmla="*/ 529746 h 635698"/>
              <a:gd name="connsiteX8" fmla="*/ 0 w 1271396"/>
              <a:gd name="connsiteY8" fmla="*/ 105952 h 63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1396" h="635698">
                <a:moveTo>
                  <a:pt x="0" y="105952"/>
                </a:moveTo>
                <a:cubicBezTo>
                  <a:pt x="0" y="47436"/>
                  <a:pt x="47436" y="0"/>
                  <a:pt x="105952" y="0"/>
                </a:cubicBezTo>
                <a:lnTo>
                  <a:pt x="1165444" y="0"/>
                </a:lnTo>
                <a:cubicBezTo>
                  <a:pt x="1223960" y="0"/>
                  <a:pt x="1271396" y="47436"/>
                  <a:pt x="1271396" y="105952"/>
                </a:cubicBezTo>
                <a:lnTo>
                  <a:pt x="1271396" y="529746"/>
                </a:lnTo>
                <a:cubicBezTo>
                  <a:pt x="1271396" y="588262"/>
                  <a:pt x="1223960" y="635698"/>
                  <a:pt x="1165444" y="635698"/>
                </a:cubicBezTo>
                <a:lnTo>
                  <a:pt x="105952" y="635698"/>
                </a:lnTo>
                <a:cubicBezTo>
                  <a:pt x="47436" y="635698"/>
                  <a:pt x="0" y="588262"/>
                  <a:pt x="0" y="529746"/>
                </a:cubicBezTo>
                <a:lnTo>
                  <a:pt x="0" y="1059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752" tIns="76752" rIns="76752" bIns="76752" numCol="1" spcCol="1270" anchor="ctr" anchorCtr="0">
            <a:noAutofit/>
          </a:bodyPr>
          <a:lstStyle/>
          <a:p>
            <a:pPr lvl="0" algn="ctr" defTabSz="533400">
              <a:lnSpc>
                <a:spcPct val="90000"/>
              </a:lnSpc>
              <a:spcBef>
                <a:spcPct val="0"/>
              </a:spcBef>
              <a:spcAft>
                <a:spcPct val="35000"/>
              </a:spcAft>
            </a:pPr>
            <a:r>
              <a:rPr lang="en-US" sz="1200" kern="1200" dirty="0"/>
              <a:t>Practice agrees to making referrals through Workshop Wizard to Paths to Health New Mexico.</a:t>
            </a:r>
          </a:p>
        </p:txBody>
      </p:sp>
    </p:spTree>
    <p:extLst>
      <p:ext uri="{BB962C8B-B14F-4D97-AF65-F5344CB8AC3E}">
        <p14:creationId xmlns:p14="http://schemas.microsoft.com/office/powerpoint/2010/main" val="2754153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620B53-2096-405D-9BCD-9F4DE25D1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93" y="18393"/>
            <a:ext cx="9144000" cy="6858000"/>
          </a:xfrm>
          <a:prstGeom prst="rect">
            <a:avLst/>
          </a:prstGeom>
        </p:spPr>
      </p:pic>
      <p:sp>
        <p:nvSpPr>
          <p:cNvPr id="2" name="Title 1"/>
          <p:cNvSpPr>
            <a:spLocks noGrp="1"/>
          </p:cNvSpPr>
          <p:nvPr>
            <p:ph type="title"/>
          </p:nvPr>
        </p:nvSpPr>
        <p:spPr/>
        <p:txBody>
          <a:bodyPr/>
          <a:lstStyle/>
          <a:p>
            <a:r>
              <a:rPr lang="en-US" dirty="0"/>
              <a:t>Accessing P2HNM Programs</a:t>
            </a:r>
          </a:p>
        </p:txBody>
      </p:sp>
      <p:sp>
        <p:nvSpPr>
          <p:cNvPr id="3" name="Rectangle 2"/>
          <p:cNvSpPr/>
          <p:nvPr/>
        </p:nvSpPr>
        <p:spPr>
          <a:xfrm>
            <a:off x="990600" y="1582341"/>
            <a:ext cx="7086600" cy="5232202"/>
          </a:xfrm>
          <a:prstGeom prst="rect">
            <a:avLst/>
          </a:prstGeom>
        </p:spPr>
        <p:txBody>
          <a:bodyPr wrap="square">
            <a:spAutoFit/>
          </a:bodyPr>
          <a:lstStyle/>
          <a:p>
            <a:pPr marL="285750" lvl="0" indent="-285750">
              <a:buFont typeface="Arial" panose="020B0604020202020204" pitchFamily="34" charset="0"/>
              <a:buChar char="•"/>
            </a:pPr>
            <a:r>
              <a:rPr lang="en-US" sz="2800" dirty="0"/>
              <a:t>Using your </a:t>
            </a:r>
            <a:r>
              <a:rPr lang="en-US" sz="2800" b="1" dirty="0"/>
              <a:t>existing referral process</a:t>
            </a:r>
          </a:p>
          <a:p>
            <a:pPr marL="742950" lvl="1" indent="-285750">
              <a:buFont typeface="Arial" panose="020B0604020202020204" pitchFamily="34" charset="0"/>
              <a:buChar char="•"/>
            </a:pPr>
            <a:r>
              <a:rPr lang="en-US" sz="2800" dirty="0"/>
              <a:t>EMR</a:t>
            </a:r>
          </a:p>
          <a:p>
            <a:pPr marL="742950" lvl="1" indent="-285750">
              <a:buFont typeface="Arial" panose="020B0604020202020204" pitchFamily="34" charset="0"/>
              <a:buChar char="•"/>
            </a:pPr>
            <a:r>
              <a:rPr lang="en-US" sz="2800" dirty="0"/>
              <a:t>Fax</a:t>
            </a:r>
          </a:p>
          <a:p>
            <a:pPr marL="742950" lvl="1"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b="1" u="sng" dirty="0"/>
              <a:t>PathstoHealthNM.org</a:t>
            </a:r>
          </a:p>
          <a:p>
            <a:pPr marL="285750" indent="-285750">
              <a:buFont typeface="Arial" panose="020B0604020202020204" pitchFamily="34" charset="0"/>
              <a:buChar char="•"/>
            </a:pPr>
            <a:endParaRPr lang="en-US" sz="2800" dirty="0"/>
          </a:p>
          <a:p>
            <a:pPr marL="285750" lvl="1" indent="-285750">
              <a:buFont typeface="Arial" panose="020B0604020202020204" pitchFamily="34" charset="0"/>
              <a:buChar char="•"/>
            </a:pPr>
            <a:r>
              <a:rPr lang="en-US" sz="2800" b="1" dirty="0"/>
              <a:t>Self-Referral</a:t>
            </a:r>
            <a:r>
              <a:rPr lang="en-US" sz="2800" dirty="0"/>
              <a:t> numbers to Wellness Referral Center </a:t>
            </a:r>
            <a:r>
              <a:rPr lang="en-US" sz="2800" b="1" dirty="0"/>
              <a:t>505-850-0176 or 575-703-2343</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p:txBody>
      </p:sp>
    </p:spTree>
    <p:extLst>
      <p:ext uri="{BB962C8B-B14F-4D97-AF65-F5344CB8AC3E}">
        <p14:creationId xmlns:p14="http://schemas.microsoft.com/office/powerpoint/2010/main" val="2804669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19C345-3BDA-46D7-9E39-C46CB9F016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61555"/>
            <a:ext cx="9144000" cy="6858000"/>
          </a:xfrm>
          <a:prstGeom prst="rect">
            <a:avLst/>
          </a:prstGeom>
        </p:spPr>
      </p:pic>
      <p:sp>
        <p:nvSpPr>
          <p:cNvPr id="2" name="Title 1"/>
          <p:cNvSpPr>
            <a:spLocks noGrp="1"/>
          </p:cNvSpPr>
          <p:nvPr>
            <p:ph type="title"/>
          </p:nvPr>
        </p:nvSpPr>
        <p:spPr/>
        <p:txBody>
          <a:bodyPr/>
          <a:lstStyle/>
          <a:p>
            <a:r>
              <a:rPr lang="en-US" dirty="0"/>
              <a:t>eClinicalWorks</a:t>
            </a:r>
          </a:p>
        </p:txBody>
      </p:sp>
      <p:sp>
        <p:nvSpPr>
          <p:cNvPr id="3" name="Rectangle 2"/>
          <p:cNvSpPr/>
          <p:nvPr/>
        </p:nvSpPr>
        <p:spPr>
          <a:xfrm>
            <a:off x="990600" y="1582341"/>
            <a:ext cx="7086600" cy="1785104"/>
          </a:xfrm>
          <a:prstGeom prst="rect">
            <a:avLst/>
          </a:prstGeom>
        </p:spPr>
        <p:txBody>
          <a:bodyPr wrap="square">
            <a:spAutoFit/>
          </a:bodyPr>
          <a:lstStyle/>
          <a:p>
            <a:pPr marL="742950" lvl="1"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0A19E02A-2A61-8D7D-5304-092D6BDE7594}"/>
              </a:ext>
            </a:extLst>
          </p:cNvPr>
          <p:cNvPicPr>
            <a:picLocks noChangeAspect="1"/>
          </p:cNvPicPr>
          <p:nvPr/>
        </p:nvPicPr>
        <p:blipFill>
          <a:blip r:embed="rId4"/>
          <a:stretch>
            <a:fillRect/>
          </a:stretch>
        </p:blipFill>
        <p:spPr>
          <a:xfrm>
            <a:off x="737937" y="1279565"/>
            <a:ext cx="7315200" cy="4421981"/>
          </a:xfrm>
          <a:prstGeom prst="rect">
            <a:avLst/>
          </a:prstGeom>
        </p:spPr>
      </p:pic>
    </p:spTree>
    <p:extLst>
      <p:ext uri="{BB962C8B-B14F-4D97-AF65-F5344CB8AC3E}">
        <p14:creationId xmlns:p14="http://schemas.microsoft.com/office/powerpoint/2010/main" val="4071782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63D668-11ED-4B04-A0BD-EFB256904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93" y="0"/>
            <a:ext cx="9144000" cy="6858000"/>
          </a:xfrm>
          <a:prstGeom prst="rect">
            <a:avLst/>
          </a:prstGeom>
        </p:spPr>
      </p:pic>
      <p:sp>
        <p:nvSpPr>
          <p:cNvPr id="2" name="Title 1"/>
          <p:cNvSpPr>
            <a:spLocks noGrp="1"/>
          </p:cNvSpPr>
          <p:nvPr>
            <p:ph type="title"/>
          </p:nvPr>
        </p:nvSpPr>
        <p:spPr/>
        <p:txBody>
          <a:bodyPr/>
          <a:lstStyle/>
          <a:p>
            <a:r>
              <a:rPr lang="en-US" dirty="0"/>
              <a:t>Accessing P2HNM</a:t>
            </a: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850" y="1619250"/>
            <a:ext cx="7734300" cy="361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7751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92006-DD8A-4B2F-8D38-831C6FB0C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86"/>
            <a:ext cx="9144000" cy="6858000"/>
          </a:xfrm>
          <a:prstGeom prst="rect">
            <a:avLst/>
          </a:prstGeom>
        </p:spPr>
      </p:pic>
      <p:sp>
        <p:nvSpPr>
          <p:cNvPr id="4" name="Title 3"/>
          <p:cNvSpPr>
            <a:spLocks noGrp="1"/>
          </p:cNvSpPr>
          <p:nvPr>
            <p:ph type="ctrTitle"/>
          </p:nvPr>
        </p:nvSpPr>
        <p:spPr>
          <a:xfrm>
            <a:off x="419100" y="4702"/>
            <a:ext cx="8305800" cy="481262"/>
          </a:xfrm>
        </p:spPr>
        <p:txBody>
          <a:bodyPr>
            <a:normAutofit fontScale="90000"/>
          </a:bodyPr>
          <a:lstStyle/>
          <a:p>
            <a:br>
              <a:rPr lang="en-US" sz="6000" dirty="0"/>
            </a:br>
            <a:r>
              <a:rPr lang="en-US" sz="6000" dirty="0">
                <a:effectLst/>
              </a:rPr>
              <a:t> </a:t>
            </a:r>
            <a:r>
              <a:rPr lang="en-US" sz="4900" dirty="0">
                <a:effectLst/>
              </a:rPr>
              <a:t>Relax and Trust</a:t>
            </a:r>
            <a:endParaRPr lang="en-US" sz="4900" dirty="0"/>
          </a:p>
        </p:txBody>
      </p:sp>
      <p:pic>
        <p:nvPicPr>
          <p:cNvPr id="6" name="Picture 5">
            <a:extLst>
              <a:ext uri="{FF2B5EF4-FFF2-40B4-BE49-F238E27FC236}">
                <a16:creationId xmlns:a16="http://schemas.microsoft.com/office/drawing/2014/main" id="{7CBC0FDF-00A9-8C0B-D4D6-8225469478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400" y="1905000"/>
            <a:ext cx="2914650" cy="3886200"/>
          </a:xfrm>
          <a:prstGeom prst="rect">
            <a:avLst/>
          </a:prstGeom>
        </p:spPr>
      </p:pic>
    </p:spTree>
    <p:extLst>
      <p:ext uri="{BB962C8B-B14F-4D97-AF65-F5344CB8AC3E}">
        <p14:creationId xmlns:p14="http://schemas.microsoft.com/office/powerpoint/2010/main" val="3959062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92006-DD8A-4B2F-8D38-831C6FB0C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86"/>
            <a:ext cx="9144000" cy="6858000"/>
          </a:xfrm>
          <a:prstGeom prst="rect">
            <a:avLst/>
          </a:prstGeom>
        </p:spPr>
      </p:pic>
      <p:sp>
        <p:nvSpPr>
          <p:cNvPr id="4" name="Title 3"/>
          <p:cNvSpPr>
            <a:spLocks noGrp="1"/>
          </p:cNvSpPr>
          <p:nvPr>
            <p:ph type="ctrTitle"/>
          </p:nvPr>
        </p:nvSpPr>
        <p:spPr>
          <a:xfrm>
            <a:off x="419099" y="12723"/>
            <a:ext cx="8305800" cy="762000"/>
          </a:xfrm>
        </p:spPr>
        <p:txBody>
          <a:bodyPr>
            <a:normAutofit fontScale="90000"/>
          </a:bodyPr>
          <a:lstStyle/>
          <a:p>
            <a:br>
              <a:rPr lang="en-US" sz="6000" dirty="0"/>
            </a:br>
            <a:r>
              <a:rPr lang="en-US" sz="5400" dirty="0">
                <a:effectLst/>
                <a:cs typeface="Calibri" panose="020F0502020204030204" pitchFamily="34" charset="0"/>
              </a:rPr>
              <a:t>Enjoy the </a:t>
            </a:r>
            <a:r>
              <a:rPr lang="en-US" sz="4900" dirty="0">
                <a:effectLst/>
                <a:cs typeface="Calibri" panose="020F0502020204030204" pitchFamily="34" charset="0"/>
              </a:rPr>
              <a:t>Dance</a:t>
            </a:r>
            <a:endParaRPr lang="en-US" sz="4900" dirty="0">
              <a:cs typeface="Calibri" panose="020F0502020204030204" pitchFamily="34" charset="0"/>
            </a:endParaRPr>
          </a:p>
        </p:txBody>
      </p:sp>
      <p:pic>
        <p:nvPicPr>
          <p:cNvPr id="7" name="Picture 6">
            <a:extLst>
              <a:ext uri="{FF2B5EF4-FFF2-40B4-BE49-F238E27FC236}">
                <a16:creationId xmlns:a16="http://schemas.microsoft.com/office/drawing/2014/main" id="{0C9BE010-4142-362F-DD34-964E3D4AC6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76600" y="1440526"/>
            <a:ext cx="2362200" cy="4198274"/>
          </a:xfrm>
          <a:prstGeom prst="rect">
            <a:avLst/>
          </a:prstGeom>
        </p:spPr>
      </p:pic>
    </p:spTree>
    <p:extLst>
      <p:ext uri="{BB962C8B-B14F-4D97-AF65-F5344CB8AC3E}">
        <p14:creationId xmlns:p14="http://schemas.microsoft.com/office/powerpoint/2010/main" val="1357417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514AB1-D9C3-44A7-8DC7-8060AE654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8" y="7883"/>
            <a:ext cx="9144000" cy="6858000"/>
          </a:xfrm>
          <a:prstGeom prst="rect">
            <a:avLst/>
          </a:prstGeom>
        </p:spPr>
      </p:pic>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a:xfrm>
            <a:off x="457200" y="2133600"/>
            <a:ext cx="8229600" cy="4525963"/>
          </a:xfrm>
        </p:spPr>
        <p:txBody>
          <a:bodyPr/>
          <a:lstStyle/>
          <a:p>
            <a:r>
              <a:rPr lang="en-US" dirty="0"/>
              <a:t>Send a Chat </a:t>
            </a:r>
            <a:r>
              <a:rPr lang="en-US" b="1" dirty="0">
                <a:solidFill>
                  <a:srgbClr val="FF0000"/>
                </a:solidFill>
              </a:rPr>
              <a:t>right now</a:t>
            </a:r>
            <a:r>
              <a:rPr lang="en-US" dirty="0"/>
              <a:t>! </a:t>
            </a:r>
          </a:p>
          <a:p>
            <a:pPr marL="0" indent="0">
              <a:buNone/>
            </a:pPr>
            <a:endParaRPr lang="en-US" dirty="0"/>
          </a:p>
        </p:txBody>
      </p:sp>
      <p:pic>
        <p:nvPicPr>
          <p:cNvPr id="7" name="Picture 2" descr="C:\Users\Z\AppData\Local\Microsoft\Windows\Temporary Internet Files\Content.IE5\T5D6AUQO\You're_Invited[1].jpg">
            <a:extLst>
              <a:ext uri="{FF2B5EF4-FFF2-40B4-BE49-F238E27FC236}">
                <a16:creationId xmlns:a16="http://schemas.microsoft.com/office/drawing/2014/main" id="{705E07AE-F47C-7706-2DFF-E650678AAB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048000"/>
            <a:ext cx="3048000" cy="2535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961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C63136-7F51-47F6-B0DE-B507773851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r>
              <a:rPr lang="en-US" dirty="0"/>
              <a:t>Contact Info</a:t>
            </a:r>
          </a:p>
        </p:txBody>
      </p:sp>
      <p:sp>
        <p:nvSpPr>
          <p:cNvPr id="3" name="Content Placeholder 2"/>
          <p:cNvSpPr>
            <a:spLocks noGrp="1"/>
          </p:cNvSpPr>
          <p:nvPr>
            <p:ph idx="1"/>
          </p:nvPr>
        </p:nvSpPr>
        <p:spPr>
          <a:xfrm>
            <a:off x="430306" y="1676400"/>
            <a:ext cx="8229600" cy="4525963"/>
          </a:xfrm>
        </p:spPr>
        <p:txBody>
          <a:bodyPr>
            <a:normAutofit/>
          </a:bodyPr>
          <a:lstStyle/>
          <a:p>
            <a:r>
              <a:rPr lang="en-US" b="1" u="sng" dirty="0"/>
              <a:t>PathstoHealthNM.org</a:t>
            </a:r>
          </a:p>
          <a:p>
            <a:r>
              <a:rPr lang="en-US" b="1" dirty="0"/>
              <a:t>505-850-0176 and 575-703-2343</a:t>
            </a:r>
          </a:p>
          <a:p>
            <a:pPr marL="0" indent="0">
              <a:buNone/>
            </a:pPr>
            <a:endParaRPr lang="en-US" b="1" u="sng" dirty="0"/>
          </a:p>
          <a:p>
            <a:endParaRPr lang="en-US" b="1" dirty="0"/>
          </a:p>
          <a:p>
            <a:r>
              <a:rPr lang="en-US" b="1" u="sng" dirty="0">
                <a:hlinkClick r:id="rId4"/>
              </a:rPr>
              <a:t>Lynnzy@WorkshopWizard.net</a:t>
            </a:r>
            <a:endParaRPr lang="en-US" b="1" u="sng" dirty="0"/>
          </a:p>
          <a:p>
            <a:r>
              <a:rPr lang="en-US" sz="2800" b="1" u="sng" dirty="0"/>
              <a:t>Lynnzy.McIntosh@Direct.PacSoftware.NMHIC.org</a:t>
            </a:r>
          </a:p>
          <a:p>
            <a:endParaRPr lang="en-US" b="1" dirty="0"/>
          </a:p>
        </p:txBody>
      </p:sp>
    </p:spTree>
    <p:extLst>
      <p:ext uri="{BB962C8B-B14F-4D97-AF65-F5344CB8AC3E}">
        <p14:creationId xmlns:p14="http://schemas.microsoft.com/office/powerpoint/2010/main" val="2823314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BBE220-803B-4AF2-ACC0-C96F727AAD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1" y="0"/>
            <a:ext cx="9144000" cy="6858000"/>
          </a:xfrm>
          <a:prstGeom prst="rect">
            <a:avLst/>
          </a:prstGeom>
        </p:spPr>
      </p:pic>
      <p:sp>
        <p:nvSpPr>
          <p:cNvPr id="2" name="Title 1"/>
          <p:cNvSpPr>
            <a:spLocks noGrp="1"/>
          </p:cNvSpPr>
          <p:nvPr>
            <p:ph type="title"/>
          </p:nvPr>
        </p:nvSpPr>
        <p:spPr/>
        <p:txBody>
          <a:bodyPr>
            <a:normAutofit/>
          </a:bodyPr>
          <a:lstStyle/>
          <a:p>
            <a:endParaRPr lang="en-US" dirty="0"/>
          </a:p>
        </p:txBody>
      </p:sp>
      <p:pic>
        <p:nvPicPr>
          <p:cNvPr id="4" name="Picture 2" descr="C:\Users\Z\AppData\Local\Microsoft\Windows\Temporary Internet Files\Content.IE5\VR4UJO5J\Thank-You-PNG[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828800"/>
            <a:ext cx="74676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436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3791</TotalTime>
  <Words>896</Words>
  <Application>Microsoft Office PowerPoint</Application>
  <PresentationFormat>On-screen Show (4:3)</PresentationFormat>
  <Paragraphs>208</Paragraphs>
  <Slides>36</Slides>
  <Notes>36</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36</vt:i4>
      </vt:variant>
    </vt:vector>
  </HeadingPairs>
  <TitlesOfParts>
    <vt:vector size="46" baseType="lpstr">
      <vt:lpstr>Arial</vt:lpstr>
      <vt:lpstr>Calibri</vt:lpstr>
      <vt:lpstr>Calibri Light</vt:lpstr>
      <vt:lpstr>Segoe UI</vt:lpstr>
      <vt:lpstr>Office Theme</vt:lpstr>
      <vt:lpstr>1_Office Theme</vt:lpstr>
      <vt:lpstr>2_Office Theme</vt:lpstr>
      <vt:lpstr>2_Custom Design</vt:lpstr>
      <vt:lpstr>Custom Design</vt:lpstr>
      <vt:lpstr>1_Custom Design</vt:lpstr>
      <vt:lpstr> Dancing with Data:  Many Ways to Move and Groove</vt:lpstr>
      <vt:lpstr>Introductions</vt:lpstr>
      <vt:lpstr>Workshop Wizard</vt:lpstr>
      <vt:lpstr>Objectives</vt:lpstr>
      <vt:lpstr> Picking up the Beat</vt:lpstr>
      <vt:lpstr>Public Website and Marketing</vt:lpstr>
      <vt:lpstr>Public Website and Marketing</vt:lpstr>
      <vt:lpstr>Public Website Analytics </vt:lpstr>
      <vt:lpstr>Public Website and Marketing</vt:lpstr>
      <vt:lpstr>Partners in Care Statewide</vt:lpstr>
      <vt:lpstr>Wellness Referral Center</vt:lpstr>
      <vt:lpstr> Learning New Steps</vt:lpstr>
      <vt:lpstr>What all is Included</vt:lpstr>
      <vt:lpstr>Self-Management</vt:lpstr>
      <vt:lpstr>Self-Management</vt:lpstr>
      <vt:lpstr>Falls Prevention</vt:lpstr>
      <vt:lpstr>Diabetes Prevention</vt:lpstr>
      <vt:lpstr>With Referrals</vt:lpstr>
      <vt:lpstr>Why Make a Referral?</vt:lpstr>
      <vt:lpstr>Data Behind the Scenes</vt:lpstr>
      <vt:lpstr>Referral Progress Notes</vt:lpstr>
      <vt:lpstr>Data and Feedback</vt:lpstr>
      <vt:lpstr>Data and Feedback</vt:lpstr>
      <vt:lpstr>Clinician Data</vt:lpstr>
      <vt:lpstr>  Practicing Your Routine</vt:lpstr>
      <vt:lpstr>The 10 Second Referral</vt:lpstr>
      <vt:lpstr>They Might Say No</vt:lpstr>
      <vt:lpstr>Referral Process</vt:lpstr>
      <vt:lpstr>Accessing P2HNM Programs</vt:lpstr>
      <vt:lpstr>eClinicalWorks</vt:lpstr>
      <vt:lpstr>Accessing P2HNM</vt:lpstr>
      <vt:lpstr>  Relax and Trust</vt:lpstr>
      <vt:lpstr> Enjoy the Dance</vt:lpstr>
      <vt:lpstr>Next Steps</vt:lpstr>
      <vt:lpstr>Contact Info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dc:creator>
  <cp:lastModifiedBy>Harry McIntosh</cp:lastModifiedBy>
  <cp:revision>108</cp:revision>
  <dcterms:created xsi:type="dcterms:W3CDTF">2020-06-08T15:17:25Z</dcterms:created>
  <dcterms:modified xsi:type="dcterms:W3CDTF">2022-11-29T20:48:28Z</dcterms:modified>
</cp:coreProperties>
</file>