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7.jpg" ContentType="image/jpeg"/>
  <Override PartName="/ppt/media/image28.jpg" ContentType="image/jpeg"/>
  <Override PartName="/ppt/media/image29.jpg" ContentType="image/jpeg"/>
  <Override PartName="/ppt/media/image30.jpg" ContentType="image/jpeg"/>
  <Override PartName="/ppt/media/image31.jpg" ContentType="image/jpeg"/>
  <Override PartName="/ppt/media/image32.jpg" ContentType="image/jpeg"/>
  <Override PartName="/ppt/media/image33.jpg" ContentType="image/jpeg"/>
  <Override PartName="/ppt/media/image3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09" r:id="rId3"/>
    <p:sldId id="260" r:id="rId4"/>
    <p:sldId id="261" r:id="rId5"/>
    <p:sldId id="263" r:id="rId6"/>
    <p:sldId id="264" r:id="rId7"/>
    <p:sldId id="274" r:id="rId8"/>
    <p:sldId id="262" r:id="rId9"/>
    <p:sldId id="277" r:id="rId10"/>
    <p:sldId id="276" r:id="rId11"/>
    <p:sldId id="278" r:id="rId12"/>
    <p:sldId id="280" r:id="rId13"/>
    <p:sldId id="279" r:id="rId14"/>
    <p:sldId id="281" r:id="rId15"/>
    <p:sldId id="282" r:id="rId16"/>
    <p:sldId id="283" r:id="rId17"/>
    <p:sldId id="286" r:id="rId18"/>
    <p:sldId id="284" r:id="rId19"/>
    <p:sldId id="285" r:id="rId20"/>
    <p:sldId id="287" r:id="rId21"/>
    <p:sldId id="288" r:id="rId22"/>
    <p:sldId id="289" r:id="rId23"/>
    <p:sldId id="290" r:id="rId24"/>
    <p:sldId id="291" r:id="rId25"/>
    <p:sldId id="293" r:id="rId26"/>
    <p:sldId id="294" r:id="rId27"/>
    <p:sldId id="295" r:id="rId28"/>
    <p:sldId id="292" r:id="rId29"/>
    <p:sldId id="300" r:id="rId30"/>
    <p:sldId id="299" r:id="rId31"/>
    <p:sldId id="301" r:id="rId32"/>
    <p:sldId id="302" r:id="rId33"/>
    <p:sldId id="303" r:id="rId34"/>
    <p:sldId id="304" r:id="rId35"/>
    <p:sldId id="305" r:id="rId36"/>
    <p:sldId id="306" r:id="rId37"/>
    <p:sldId id="30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522B5-C9CE-41C6-89C6-B7FCB36FCC52}" type="doc">
      <dgm:prSet loTypeId="urn:microsoft.com/office/officeart/2018/5/layout/CenteredIconLabelDescription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72A3323-75D4-450E-B45C-44AC1CFBD6A8}">
      <dgm:prSet/>
      <dgm:spPr/>
      <dgm:t>
        <a:bodyPr/>
        <a:lstStyle/>
        <a:p>
          <a:pPr>
            <a:defRPr b="1"/>
          </a:pPr>
          <a:r>
            <a:rPr lang="en-US" dirty="0"/>
            <a:t>Registered Nurse and Certified Diabetes Educator®</a:t>
          </a:r>
        </a:p>
      </dgm:t>
    </dgm:pt>
    <dgm:pt modelId="{C10AB7FA-3B1C-4738-BA9D-B647C8A906D0}" type="parTrans" cxnId="{EA75F2F2-31B6-4F10-89F9-2298F760C2CC}">
      <dgm:prSet/>
      <dgm:spPr/>
      <dgm:t>
        <a:bodyPr/>
        <a:lstStyle/>
        <a:p>
          <a:endParaRPr lang="en-US"/>
        </a:p>
      </dgm:t>
    </dgm:pt>
    <dgm:pt modelId="{9EAC807A-B6F2-4F58-B765-732F7D531C8A}" type="sibTrans" cxnId="{EA75F2F2-31B6-4F10-89F9-2298F760C2CC}">
      <dgm:prSet/>
      <dgm:spPr/>
      <dgm:t>
        <a:bodyPr/>
        <a:lstStyle/>
        <a:p>
          <a:endParaRPr lang="en-US"/>
        </a:p>
      </dgm:t>
    </dgm:pt>
    <dgm:pt modelId="{C90D7CEE-0F74-41C9-B681-03D6BB43A2B5}">
      <dgm:prSet/>
      <dgm:spPr/>
      <dgm:t>
        <a:bodyPr/>
        <a:lstStyle/>
        <a:p>
          <a:pPr>
            <a:defRPr b="1"/>
          </a:pPr>
          <a:r>
            <a:rPr lang="en-US"/>
            <a:t>Masters Holistic Health Education with a specialization in Holistic Nutrition (Functional Medicine Model)/MBA</a:t>
          </a:r>
        </a:p>
      </dgm:t>
    </dgm:pt>
    <dgm:pt modelId="{D92B12D4-9DD7-421B-928B-4EA7854EDD35}" type="parTrans" cxnId="{A5845279-0827-43A6-92F1-19022573C2A5}">
      <dgm:prSet/>
      <dgm:spPr/>
      <dgm:t>
        <a:bodyPr/>
        <a:lstStyle/>
        <a:p>
          <a:endParaRPr lang="en-US"/>
        </a:p>
      </dgm:t>
    </dgm:pt>
    <dgm:pt modelId="{59BDE4DF-B365-4AEF-A303-DBDB6E1CD838}" type="sibTrans" cxnId="{A5845279-0827-43A6-92F1-19022573C2A5}">
      <dgm:prSet/>
      <dgm:spPr/>
      <dgm:t>
        <a:bodyPr/>
        <a:lstStyle/>
        <a:p>
          <a:endParaRPr lang="en-US"/>
        </a:p>
      </dgm:t>
    </dgm:pt>
    <dgm:pt modelId="{E126DD71-EE2A-4DB3-814C-120D79A7F559}">
      <dgm:prSet/>
      <dgm:spPr/>
      <dgm:t>
        <a:bodyPr/>
        <a:lstStyle/>
        <a:p>
          <a:pPr>
            <a:defRPr b="1"/>
          </a:pPr>
          <a:r>
            <a:rPr lang="en-US"/>
            <a:t>Therapeutic Chef</a:t>
          </a:r>
        </a:p>
      </dgm:t>
    </dgm:pt>
    <dgm:pt modelId="{F029D9E0-4A8B-4E37-80BA-F4F594679EA4}" type="parTrans" cxnId="{24D636E8-AB21-495A-9D4C-808746AC992F}">
      <dgm:prSet/>
      <dgm:spPr/>
      <dgm:t>
        <a:bodyPr/>
        <a:lstStyle/>
        <a:p>
          <a:endParaRPr lang="en-US"/>
        </a:p>
      </dgm:t>
    </dgm:pt>
    <dgm:pt modelId="{79ABEAF3-6C6B-4430-AF05-F906EB68FB3E}" type="sibTrans" cxnId="{24D636E8-AB21-495A-9D4C-808746AC992F}">
      <dgm:prSet/>
      <dgm:spPr/>
      <dgm:t>
        <a:bodyPr/>
        <a:lstStyle/>
        <a:p>
          <a:endParaRPr lang="en-US"/>
        </a:p>
      </dgm:t>
    </dgm:pt>
    <dgm:pt modelId="{48CBA2CD-6845-459D-BAE0-27F87AB29C41}">
      <dgm:prSet/>
      <dgm:spPr/>
      <dgm:t>
        <a:bodyPr/>
        <a:lstStyle/>
        <a:p>
          <a:pPr>
            <a:defRPr b="1"/>
          </a:pPr>
          <a:r>
            <a:rPr lang="en-US"/>
            <a:t>Board Certified Nurse Coach – RN Health Coach certified by American Holistic Nurses Credentialing </a:t>
          </a:r>
        </a:p>
      </dgm:t>
    </dgm:pt>
    <dgm:pt modelId="{405E5736-B9FE-4A8C-9794-3FB01E902EDB}" type="parTrans" cxnId="{BC0133F3-9EDE-4927-8BA5-8D39A92758DC}">
      <dgm:prSet/>
      <dgm:spPr/>
      <dgm:t>
        <a:bodyPr/>
        <a:lstStyle/>
        <a:p>
          <a:endParaRPr lang="en-US"/>
        </a:p>
      </dgm:t>
    </dgm:pt>
    <dgm:pt modelId="{7A9B9986-F21E-48FD-87C2-19D7CBE73214}" type="sibTrans" cxnId="{BC0133F3-9EDE-4927-8BA5-8D39A92758DC}">
      <dgm:prSet/>
      <dgm:spPr/>
      <dgm:t>
        <a:bodyPr/>
        <a:lstStyle/>
        <a:p>
          <a:endParaRPr lang="en-US"/>
        </a:p>
      </dgm:t>
    </dgm:pt>
    <dgm:pt modelId="{D4005291-8F99-4D59-A856-F399841B946F}">
      <dgm:prSet/>
      <dgm:spPr/>
      <dgm:t>
        <a:bodyPr/>
        <a:lstStyle/>
        <a:p>
          <a:pPr>
            <a:defRPr b="1"/>
          </a:pPr>
          <a:r>
            <a:rPr lang="en-US"/>
            <a:t>Professor of Integrative Health and Nutrition</a:t>
          </a:r>
        </a:p>
      </dgm:t>
    </dgm:pt>
    <dgm:pt modelId="{0FC43E85-9D4D-43F7-BAAA-0E6F5AAAB245}" type="parTrans" cxnId="{8CC34038-F992-4790-B154-93E4FF869DF7}">
      <dgm:prSet/>
      <dgm:spPr/>
      <dgm:t>
        <a:bodyPr/>
        <a:lstStyle/>
        <a:p>
          <a:endParaRPr lang="en-US"/>
        </a:p>
      </dgm:t>
    </dgm:pt>
    <dgm:pt modelId="{C849887D-95AC-4002-A27F-219390747038}" type="sibTrans" cxnId="{8CC34038-F992-4790-B154-93E4FF869DF7}">
      <dgm:prSet/>
      <dgm:spPr/>
      <dgm:t>
        <a:bodyPr/>
        <a:lstStyle/>
        <a:p>
          <a:endParaRPr lang="en-US"/>
        </a:p>
      </dgm:t>
    </dgm:pt>
    <dgm:pt modelId="{2977270E-012D-454E-B235-8BA3659C6553}">
      <dgm:prSet/>
      <dgm:spPr/>
      <dgm:t>
        <a:bodyPr/>
        <a:lstStyle/>
        <a:p>
          <a:pPr>
            <a:defRPr b="1"/>
          </a:pPr>
          <a:r>
            <a:rPr lang="en-US"/>
            <a:t>Program Development</a:t>
          </a:r>
        </a:p>
      </dgm:t>
    </dgm:pt>
    <dgm:pt modelId="{66C0C882-A70E-43B5-8FF3-C13AD87C559C}" type="parTrans" cxnId="{4809497D-81B6-488C-A9A6-1ADD6FE1923C}">
      <dgm:prSet/>
      <dgm:spPr/>
      <dgm:t>
        <a:bodyPr/>
        <a:lstStyle/>
        <a:p>
          <a:endParaRPr lang="en-US"/>
        </a:p>
      </dgm:t>
    </dgm:pt>
    <dgm:pt modelId="{E0BF9DBE-709F-4CBE-80A2-40668EA93F1F}" type="sibTrans" cxnId="{4809497D-81B6-488C-A9A6-1ADD6FE1923C}">
      <dgm:prSet/>
      <dgm:spPr/>
      <dgm:t>
        <a:bodyPr/>
        <a:lstStyle/>
        <a:p>
          <a:endParaRPr lang="en-US"/>
        </a:p>
      </dgm:t>
    </dgm:pt>
    <dgm:pt modelId="{B359851F-4BA7-4420-9913-4DB108E11CDC}">
      <dgm:prSet/>
      <dgm:spPr/>
      <dgm:t>
        <a:bodyPr/>
        <a:lstStyle/>
        <a:p>
          <a:r>
            <a:rPr lang="en-US"/>
            <a:t>Community Nutrition and Economic Development Programs</a:t>
          </a:r>
        </a:p>
      </dgm:t>
    </dgm:pt>
    <dgm:pt modelId="{8B36768D-6F1F-4E26-AC8B-C661758433F0}" type="parTrans" cxnId="{52591633-5378-4448-8AD7-0C91D2DDD839}">
      <dgm:prSet/>
      <dgm:spPr/>
      <dgm:t>
        <a:bodyPr/>
        <a:lstStyle/>
        <a:p>
          <a:endParaRPr lang="en-US"/>
        </a:p>
      </dgm:t>
    </dgm:pt>
    <dgm:pt modelId="{4C635663-99ED-481E-824E-3FCDB4265DA0}" type="sibTrans" cxnId="{52591633-5378-4448-8AD7-0C91D2DDD839}">
      <dgm:prSet/>
      <dgm:spPr/>
      <dgm:t>
        <a:bodyPr/>
        <a:lstStyle/>
        <a:p>
          <a:endParaRPr lang="en-US"/>
        </a:p>
      </dgm:t>
    </dgm:pt>
    <dgm:pt modelId="{49B086B6-6524-40CA-9140-7C647CB995F5}">
      <dgm:prSet/>
      <dgm:spPr/>
      <dgm:t>
        <a:bodyPr/>
        <a:lstStyle/>
        <a:p>
          <a:r>
            <a:rPr lang="en-US" dirty="0"/>
            <a:t>Academic Program  and Online Learning Platforms</a:t>
          </a:r>
        </a:p>
      </dgm:t>
    </dgm:pt>
    <dgm:pt modelId="{6D75B181-8EBD-4930-92C6-EE87AF8E1B65}" type="parTrans" cxnId="{782D4B0B-7FCC-499A-90DF-1329E1F041E7}">
      <dgm:prSet/>
      <dgm:spPr/>
      <dgm:t>
        <a:bodyPr/>
        <a:lstStyle/>
        <a:p>
          <a:endParaRPr lang="en-US"/>
        </a:p>
      </dgm:t>
    </dgm:pt>
    <dgm:pt modelId="{998B05C3-8E6C-4CD1-8E7B-7FAF4FF8298D}" type="sibTrans" cxnId="{782D4B0B-7FCC-499A-90DF-1329E1F041E7}">
      <dgm:prSet/>
      <dgm:spPr/>
      <dgm:t>
        <a:bodyPr/>
        <a:lstStyle/>
        <a:p>
          <a:endParaRPr lang="en-US"/>
        </a:p>
      </dgm:t>
    </dgm:pt>
    <dgm:pt modelId="{B0AF4264-3700-498B-8632-7BD44D14B2A8}">
      <dgm:prSet/>
      <dgm:spPr/>
      <dgm:t>
        <a:bodyPr/>
        <a:lstStyle/>
        <a:p>
          <a:r>
            <a:rPr lang="en-US" dirty="0"/>
            <a:t>Corporate Program Development - Virtual Diabetes Coaching Program</a:t>
          </a:r>
        </a:p>
      </dgm:t>
    </dgm:pt>
    <dgm:pt modelId="{5FD43A46-391B-43CC-A80F-1C46E85FF06C}" type="parTrans" cxnId="{202DD203-AFED-4B06-9929-400228F18E98}">
      <dgm:prSet/>
      <dgm:spPr/>
      <dgm:t>
        <a:bodyPr/>
        <a:lstStyle/>
        <a:p>
          <a:endParaRPr lang="en-US"/>
        </a:p>
      </dgm:t>
    </dgm:pt>
    <dgm:pt modelId="{B746454B-BE66-426B-A1A6-56F0A9A6A665}" type="sibTrans" cxnId="{202DD203-AFED-4B06-9929-400228F18E98}">
      <dgm:prSet/>
      <dgm:spPr/>
      <dgm:t>
        <a:bodyPr/>
        <a:lstStyle/>
        <a:p>
          <a:endParaRPr lang="en-US"/>
        </a:p>
      </dgm:t>
    </dgm:pt>
    <dgm:pt modelId="{24E2D3EA-4EF6-4DB2-9516-E1A3D180E152}" type="pres">
      <dgm:prSet presAssocID="{E52522B5-C9CE-41C6-89C6-B7FCB36FCC52}" presName="root" presStyleCnt="0">
        <dgm:presLayoutVars>
          <dgm:dir/>
          <dgm:resizeHandles val="exact"/>
        </dgm:presLayoutVars>
      </dgm:prSet>
      <dgm:spPr/>
    </dgm:pt>
    <dgm:pt modelId="{6AA8F2DF-E15A-4372-8E5D-5DE15FFCE610}" type="pres">
      <dgm:prSet presAssocID="{872A3323-75D4-450E-B45C-44AC1CFBD6A8}" presName="compNode" presStyleCnt="0"/>
      <dgm:spPr/>
    </dgm:pt>
    <dgm:pt modelId="{44879196-0DAD-4342-9DEA-A29F5245BFFB}" type="pres">
      <dgm:prSet presAssocID="{872A3323-75D4-450E-B45C-44AC1CFBD6A8}" presName="iconRect" presStyleLbl="nod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2B5360C7-E836-477D-919F-FDB89397DBA4}" type="pres">
      <dgm:prSet presAssocID="{872A3323-75D4-450E-B45C-44AC1CFBD6A8}" presName="iconSpace" presStyleCnt="0"/>
      <dgm:spPr/>
    </dgm:pt>
    <dgm:pt modelId="{729D96B4-63C4-4E55-881A-60077292CB91}" type="pres">
      <dgm:prSet presAssocID="{872A3323-75D4-450E-B45C-44AC1CFBD6A8}" presName="parTx" presStyleLbl="revTx" presStyleIdx="0" presStyleCnt="12">
        <dgm:presLayoutVars>
          <dgm:chMax val="0"/>
          <dgm:chPref val="0"/>
        </dgm:presLayoutVars>
      </dgm:prSet>
      <dgm:spPr/>
    </dgm:pt>
    <dgm:pt modelId="{1EE82310-3643-4B03-BB24-24886AF9B0D8}" type="pres">
      <dgm:prSet presAssocID="{872A3323-75D4-450E-B45C-44AC1CFBD6A8}" presName="txSpace" presStyleCnt="0"/>
      <dgm:spPr/>
    </dgm:pt>
    <dgm:pt modelId="{B83376D1-3CCF-4DF0-8C30-2ACBCC3752CC}" type="pres">
      <dgm:prSet presAssocID="{872A3323-75D4-450E-B45C-44AC1CFBD6A8}" presName="desTx" presStyleLbl="revTx" presStyleIdx="1" presStyleCnt="12">
        <dgm:presLayoutVars/>
      </dgm:prSet>
      <dgm:spPr/>
    </dgm:pt>
    <dgm:pt modelId="{0ED1FF95-7939-449A-AB3D-620AA21483A3}" type="pres">
      <dgm:prSet presAssocID="{9EAC807A-B6F2-4F58-B765-732F7D531C8A}" presName="sibTrans" presStyleCnt="0"/>
      <dgm:spPr/>
    </dgm:pt>
    <dgm:pt modelId="{0C8C640E-1E12-442E-BBBB-10EF42025607}" type="pres">
      <dgm:prSet presAssocID="{C90D7CEE-0F74-41C9-B681-03D6BB43A2B5}" presName="compNode" presStyleCnt="0"/>
      <dgm:spPr/>
    </dgm:pt>
    <dgm:pt modelId="{DC90975F-656B-4423-AD33-8B3300C0D740}" type="pres">
      <dgm:prSet presAssocID="{C90D7CEE-0F74-41C9-B681-03D6BB43A2B5}" presName="iconRect" presStyleLbl="node1" presStyleIdx="1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CD7B2A2-C25C-404E-B102-8F70B8FFE2F3}" type="pres">
      <dgm:prSet presAssocID="{C90D7CEE-0F74-41C9-B681-03D6BB43A2B5}" presName="iconSpace" presStyleCnt="0"/>
      <dgm:spPr/>
    </dgm:pt>
    <dgm:pt modelId="{DE329E8C-94DB-424B-B947-FFF09BBCFD8B}" type="pres">
      <dgm:prSet presAssocID="{C90D7CEE-0F74-41C9-B681-03D6BB43A2B5}" presName="parTx" presStyleLbl="revTx" presStyleIdx="2" presStyleCnt="12">
        <dgm:presLayoutVars>
          <dgm:chMax val="0"/>
          <dgm:chPref val="0"/>
        </dgm:presLayoutVars>
      </dgm:prSet>
      <dgm:spPr/>
    </dgm:pt>
    <dgm:pt modelId="{6D30C7E2-0F55-4D25-97FD-6AAFCCDFDF06}" type="pres">
      <dgm:prSet presAssocID="{C90D7CEE-0F74-41C9-B681-03D6BB43A2B5}" presName="txSpace" presStyleCnt="0"/>
      <dgm:spPr/>
    </dgm:pt>
    <dgm:pt modelId="{FD04EEF0-9CC8-463E-B0BC-2E0E71C61015}" type="pres">
      <dgm:prSet presAssocID="{C90D7CEE-0F74-41C9-B681-03D6BB43A2B5}" presName="desTx" presStyleLbl="revTx" presStyleIdx="3" presStyleCnt="12">
        <dgm:presLayoutVars/>
      </dgm:prSet>
      <dgm:spPr/>
    </dgm:pt>
    <dgm:pt modelId="{5B9E8920-82E0-4933-9525-8EFED00832D2}" type="pres">
      <dgm:prSet presAssocID="{59BDE4DF-B365-4AEF-A303-DBDB6E1CD838}" presName="sibTrans" presStyleCnt="0"/>
      <dgm:spPr/>
    </dgm:pt>
    <dgm:pt modelId="{DC91FD72-2A03-4858-BA32-E42EC9B6B0A7}" type="pres">
      <dgm:prSet presAssocID="{E126DD71-EE2A-4DB3-814C-120D79A7F559}" presName="compNode" presStyleCnt="0"/>
      <dgm:spPr/>
    </dgm:pt>
    <dgm:pt modelId="{4D6C1CB2-8195-4B35-BF45-97836BC7F289}" type="pres">
      <dgm:prSet presAssocID="{E126DD71-EE2A-4DB3-814C-120D79A7F559}" presName="iconRect" presStyleLbl="node1" presStyleIdx="2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76B0BDB6-EF1C-44DD-B060-2D461DF7CC8C}" type="pres">
      <dgm:prSet presAssocID="{E126DD71-EE2A-4DB3-814C-120D79A7F559}" presName="iconSpace" presStyleCnt="0"/>
      <dgm:spPr/>
    </dgm:pt>
    <dgm:pt modelId="{FED38F25-7935-4010-A78F-5BFAB653BE6E}" type="pres">
      <dgm:prSet presAssocID="{E126DD71-EE2A-4DB3-814C-120D79A7F559}" presName="parTx" presStyleLbl="revTx" presStyleIdx="4" presStyleCnt="12">
        <dgm:presLayoutVars>
          <dgm:chMax val="0"/>
          <dgm:chPref val="0"/>
        </dgm:presLayoutVars>
      </dgm:prSet>
      <dgm:spPr/>
    </dgm:pt>
    <dgm:pt modelId="{84102D6A-DA7F-4C8A-815B-2BC3B01B467E}" type="pres">
      <dgm:prSet presAssocID="{E126DD71-EE2A-4DB3-814C-120D79A7F559}" presName="txSpace" presStyleCnt="0"/>
      <dgm:spPr/>
    </dgm:pt>
    <dgm:pt modelId="{877828E5-112C-41D7-B327-8F7F2B355F2D}" type="pres">
      <dgm:prSet presAssocID="{E126DD71-EE2A-4DB3-814C-120D79A7F559}" presName="desTx" presStyleLbl="revTx" presStyleIdx="5" presStyleCnt="12">
        <dgm:presLayoutVars/>
      </dgm:prSet>
      <dgm:spPr/>
    </dgm:pt>
    <dgm:pt modelId="{C1B33F7C-85E5-46A5-B31C-34431BAEFA7C}" type="pres">
      <dgm:prSet presAssocID="{79ABEAF3-6C6B-4430-AF05-F906EB68FB3E}" presName="sibTrans" presStyleCnt="0"/>
      <dgm:spPr/>
    </dgm:pt>
    <dgm:pt modelId="{DDBD6359-BDEC-4417-B3D6-31726E055D2B}" type="pres">
      <dgm:prSet presAssocID="{48CBA2CD-6845-459D-BAE0-27F87AB29C41}" presName="compNode" presStyleCnt="0"/>
      <dgm:spPr/>
    </dgm:pt>
    <dgm:pt modelId="{40BB13AD-95F8-438E-8F11-D6C300BFC98A}" type="pres">
      <dgm:prSet presAssocID="{48CBA2CD-6845-459D-BAE0-27F87AB29C41}" presName="iconRect" presStyleLbl="node1" presStyleIdx="3" presStyleCnt="6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00410457-87AB-4B2D-AACC-0C1E25DBA98D}" type="pres">
      <dgm:prSet presAssocID="{48CBA2CD-6845-459D-BAE0-27F87AB29C41}" presName="iconSpace" presStyleCnt="0"/>
      <dgm:spPr/>
    </dgm:pt>
    <dgm:pt modelId="{F27989F6-0DEA-4664-A27C-008EC56312FE}" type="pres">
      <dgm:prSet presAssocID="{48CBA2CD-6845-459D-BAE0-27F87AB29C41}" presName="parTx" presStyleLbl="revTx" presStyleIdx="6" presStyleCnt="12">
        <dgm:presLayoutVars>
          <dgm:chMax val="0"/>
          <dgm:chPref val="0"/>
        </dgm:presLayoutVars>
      </dgm:prSet>
      <dgm:spPr/>
    </dgm:pt>
    <dgm:pt modelId="{D4D74960-22B6-4FCC-B604-658E1FCBA53C}" type="pres">
      <dgm:prSet presAssocID="{48CBA2CD-6845-459D-BAE0-27F87AB29C41}" presName="txSpace" presStyleCnt="0"/>
      <dgm:spPr/>
    </dgm:pt>
    <dgm:pt modelId="{CFD30D49-267B-4699-A90E-793351953CB0}" type="pres">
      <dgm:prSet presAssocID="{48CBA2CD-6845-459D-BAE0-27F87AB29C41}" presName="desTx" presStyleLbl="revTx" presStyleIdx="7" presStyleCnt="12">
        <dgm:presLayoutVars/>
      </dgm:prSet>
      <dgm:spPr/>
    </dgm:pt>
    <dgm:pt modelId="{A2DE1A5B-27E1-4F71-B456-2FC149A56E6C}" type="pres">
      <dgm:prSet presAssocID="{7A9B9986-F21E-48FD-87C2-19D7CBE73214}" presName="sibTrans" presStyleCnt="0"/>
      <dgm:spPr/>
    </dgm:pt>
    <dgm:pt modelId="{66390316-AB79-46EC-A4D7-DBAA6D0674EE}" type="pres">
      <dgm:prSet presAssocID="{D4005291-8F99-4D59-A856-F399841B946F}" presName="compNode" presStyleCnt="0"/>
      <dgm:spPr/>
    </dgm:pt>
    <dgm:pt modelId="{033884C7-E0F8-4465-A136-C8655352E216}" type="pres">
      <dgm:prSet presAssocID="{D4005291-8F99-4D59-A856-F399841B946F}" presName="iconRect" presStyleLbl="node1" presStyleIdx="4" presStyleCnt="6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4E1F16DC-E908-49AC-81DF-BB6354404436}" type="pres">
      <dgm:prSet presAssocID="{D4005291-8F99-4D59-A856-F399841B946F}" presName="iconSpace" presStyleCnt="0"/>
      <dgm:spPr/>
    </dgm:pt>
    <dgm:pt modelId="{0124F7A7-C84D-4815-84A2-04E22E3A6411}" type="pres">
      <dgm:prSet presAssocID="{D4005291-8F99-4D59-A856-F399841B946F}" presName="parTx" presStyleLbl="revTx" presStyleIdx="8" presStyleCnt="12">
        <dgm:presLayoutVars>
          <dgm:chMax val="0"/>
          <dgm:chPref val="0"/>
        </dgm:presLayoutVars>
      </dgm:prSet>
      <dgm:spPr/>
    </dgm:pt>
    <dgm:pt modelId="{6632DF76-9B78-4549-95B3-F2D12191E90C}" type="pres">
      <dgm:prSet presAssocID="{D4005291-8F99-4D59-A856-F399841B946F}" presName="txSpace" presStyleCnt="0"/>
      <dgm:spPr/>
    </dgm:pt>
    <dgm:pt modelId="{9E537607-1B58-4755-BBA9-EF209C911B27}" type="pres">
      <dgm:prSet presAssocID="{D4005291-8F99-4D59-A856-F399841B946F}" presName="desTx" presStyleLbl="revTx" presStyleIdx="9" presStyleCnt="12">
        <dgm:presLayoutVars/>
      </dgm:prSet>
      <dgm:spPr/>
    </dgm:pt>
    <dgm:pt modelId="{2A91D4D3-CA29-49CB-983E-9851846A1A93}" type="pres">
      <dgm:prSet presAssocID="{C849887D-95AC-4002-A27F-219390747038}" presName="sibTrans" presStyleCnt="0"/>
      <dgm:spPr/>
    </dgm:pt>
    <dgm:pt modelId="{362B5C6B-56BB-47CF-BE9C-BD438575E7B8}" type="pres">
      <dgm:prSet presAssocID="{2977270E-012D-454E-B235-8BA3659C6553}" presName="compNode" presStyleCnt="0"/>
      <dgm:spPr/>
    </dgm:pt>
    <dgm:pt modelId="{B270A0D8-7D1D-47D3-AC55-DA25C00C047D}" type="pres">
      <dgm:prSet presAssocID="{2977270E-012D-454E-B235-8BA3659C6553}" presName="iconRect" presStyleLbl="node1" presStyleIdx="5" presStyleCnt="6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10A74346-6493-46E0-AD45-22B5311D83D5}" type="pres">
      <dgm:prSet presAssocID="{2977270E-012D-454E-B235-8BA3659C6553}" presName="iconSpace" presStyleCnt="0"/>
      <dgm:spPr/>
    </dgm:pt>
    <dgm:pt modelId="{8CC5D848-95FE-46CD-A0AC-93A281C0F47D}" type="pres">
      <dgm:prSet presAssocID="{2977270E-012D-454E-B235-8BA3659C6553}" presName="parTx" presStyleLbl="revTx" presStyleIdx="10" presStyleCnt="12">
        <dgm:presLayoutVars>
          <dgm:chMax val="0"/>
          <dgm:chPref val="0"/>
        </dgm:presLayoutVars>
      </dgm:prSet>
      <dgm:spPr/>
    </dgm:pt>
    <dgm:pt modelId="{D94DEFB2-840A-47A2-949C-7526B3994320}" type="pres">
      <dgm:prSet presAssocID="{2977270E-012D-454E-B235-8BA3659C6553}" presName="txSpace" presStyleCnt="0"/>
      <dgm:spPr/>
    </dgm:pt>
    <dgm:pt modelId="{758E6398-51F4-4750-BD15-86E08BF3924E}" type="pres">
      <dgm:prSet presAssocID="{2977270E-012D-454E-B235-8BA3659C6553}" presName="desTx" presStyleLbl="revTx" presStyleIdx="11" presStyleCnt="12" custLinFactNeighborX="241" custLinFactNeighborY="-73332">
        <dgm:presLayoutVars/>
      </dgm:prSet>
      <dgm:spPr/>
    </dgm:pt>
  </dgm:ptLst>
  <dgm:cxnLst>
    <dgm:cxn modelId="{202DD203-AFED-4B06-9929-400228F18E98}" srcId="{2977270E-012D-454E-B235-8BA3659C6553}" destId="{B0AF4264-3700-498B-8632-7BD44D14B2A8}" srcOrd="2" destOrd="0" parTransId="{5FD43A46-391B-43CC-A80F-1C46E85FF06C}" sibTransId="{B746454B-BE66-426B-A1A6-56F0A9A6A665}"/>
    <dgm:cxn modelId="{782D4B0B-7FCC-499A-90DF-1329E1F041E7}" srcId="{2977270E-012D-454E-B235-8BA3659C6553}" destId="{49B086B6-6524-40CA-9140-7C647CB995F5}" srcOrd="1" destOrd="0" parTransId="{6D75B181-8EBD-4930-92C6-EE87AF8E1B65}" sibTransId="{998B05C3-8E6C-4CD1-8E7B-7FAF4FF8298D}"/>
    <dgm:cxn modelId="{7C2FDA1D-418B-48C2-AD29-2BF30D537F49}" type="presOf" srcId="{48CBA2CD-6845-459D-BAE0-27F87AB29C41}" destId="{F27989F6-0DEA-4664-A27C-008EC56312FE}" srcOrd="0" destOrd="0" presId="urn:microsoft.com/office/officeart/2018/5/layout/CenteredIconLabelDescriptionList"/>
    <dgm:cxn modelId="{3175F528-9E4C-4945-8C9A-3103A5955215}" type="presOf" srcId="{E126DD71-EE2A-4DB3-814C-120D79A7F559}" destId="{FED38F25-7935-4010-A78F-5BFAB653BE6E}" srcOrd="0" destOrd="0" presId="urn:microsoft.com/office/officeart/2018/5/layout/CenteredIconLabelDescriptionList"/>
    <dgm:cxn modelId="{52591633-5378-4448-8AD7-0C91D2DDD839}" srcId="{2977270E-012D-454E-B235-8BA3659C6553}" destId="{B359851F-4BA7-4420-9913-4DB108E11CDC}" srcOrd="0" destOrd="0" parTransId="{8B36768D-6F1F-4E26-AC8B-C661758433F0}" sibTransId="{4C635663-99ED-481E-824E-3FCDB4265DA0}"/>
    <dgm:cxn modelId="{63F19A35-21BF-4C38-85AB-5648C10239CF}" type="presOf" srcId="{B0AF4264-3700-498B-8632-7BD44D14B2A8}" destId="{758E6398-51F4-4750-BD15-86E08BF3924E}" srcOrd="0" destOrd="2" presId="urn:microsoft.com/office/officeart/2018/5/layout/CenteredIconLabelDescriptionList"/>
    <dgm:cxn modelId="{8CC34038-F992-4790-B154-93E4FF869DF7}" srcId="{E52522B5-C9CE-41C6-89C6-B7FCB36FCC52}" destId="{D4005291-8F99-4D59-A856-F399841B946F}" srcOrd="4" destOrd="0" parTransId="{0FC43E85-9D4D-43F7-BAAA-0E6F5AAAB245}" sibTransId="{C849887D-95AC-4002-A27F-219390747038}"/>
    <dgm:cxn modelId="{7D996E3B-CB09-4731-B01C-EDE96DB295AC}" type="presOf" srcId="{872A3323-75D4-450E-B45C-44AC1CFBD6A8}" destId="{729D96B4-63C4-4E55-881A-60077292CB91}" srcOrd="0" destOrd="0" presId="urn:microsoft.com/office/officeart/2018/5/layout/CenteredIconLabelDescriptionList"/>
    <dgm:cxn modelId="{94A6A245-17D3-4F73-8578-83D8C53FB429}" type="presOf" srcId="{B359851F-4BA7-4420-9913-4DB108E11CDC}" destId="{758E6398-51F4-4750-BD15-86E08BF3924E}" srcOrd="0" destOrd="0" presId="urn:microsoft.com/office/officeart/2018/5/layout/CenteredIconLabelDescriptionList"/>
    <dgm:cxn modelId="{0C338E6A-D528-480A-B503-37DE22424B67}" type="presOf" srcId="{C90D7CEE-0F74-41C9-B681-03D6BB43A2B5}" destId="{DE329E8C-94DB-424B-B947-FFF09BBCFD8B}" srcOrd="0" destOrd="0" presId="urn:microsoft.com/office/officeart/2018/5/layout/CenteredIconLabelDescriptionList"/>
    <dgm:cxn modelId="{A5845279-0827-43A6-92F1-19022573C2A5}" srcId="{E52522B5-C9CE-41C6-89C6-B7FCB36FCC52}" destId="{C90D7CEE-0F74-41C9-B681-03D6BB43A2B5}" srcOrd="1" destOrd="0" parTransId="{D92B12D4-9DD7-421B-928B-4EA7854EDD35}" sibTransId="{59BDE4DF-B365-4AEF-A303-DBDB6E1CD838}"/>
    <dgm:cxn modelId="{073D2E7B-54F9-43A7-866E-FC45A36BC95C}" type="presOf" srcId="{2977270E-012D-454E-B235-8BA3659C6553}" destId="{8CC5D848-95FE-46CD-A0AC-93A281C0F47D}" srcOrd="0" destOrd="0" presId="urn:microsoft.com/office/officeart/2018/5/layout/CenteredIconLabelDescriptionList"/>
    <dgm:cxn modelId="{4809497D-81B6-488C-A9A6-1ADD6FE1923C}" srcId="{E52522B5-C9CE-41C6-89C6-B7FCB36FCC52}" destId="{2977270E-012D-454E-B235-8BA3659C6553}" srcOrd="5" destOrd="0" parTransId="{66C0C882-A70E-43B5-8FF3-C13AD87C559C}" sibTransId="{E0BF9DBE-709F-4CBE-80A2-40668EA93F1F}"/>
    <dgm:cxn modelId="{A23E988A-C205-4E00-8509-BC531D09041F}" type="presOf" srcId="{D4005291-8F99-4D59-A856-F399841B946F}" destId="{0124F7A7-C84D-4815-84A2-04E22E3A6411}" srcOrd="0" destOrd="0" presId="urn:microsoft.com/office/officeart/2018/5/layout/CenteredIconLabelDescriptionList"/>
    <dgm:cxn modelId="{2CAC84CD-4C2A-43EE-8A38-DC4EB9B47E36}" type="presOf" srcId="{49B086B6-6524-40CA-9140-7C647CB995F5}" destId="{758E6398-51F4-4750-BD15-86E08BF3924E}" srcOrd="0" destOrd="1" presId="urn:microsoft.com/office/officeart/2018/5/layout/CenteredIconLabelDescriptionList"/>
    <dgm:cxn modelId="{24D636E8-AB21-495A-9D4C-808746AC992F}" srcId="{E52522B5-C9CE-41C6-89C6-B7FCB36FCC52}" destId="{E126DD71-EE2A-4DB3-814C-120D79A7F559}" srcOrd="2" destOrd="0" parTransId="{F029D9E0-4A8B-4E37-80BA-F4F594679EA4}" sibTransId="{79ABEAF3-6C6B-4430-AF05-F906EB68FB3E}"/>
    <dgm:cxn modelId="{F89B48EB-082B-4433-B55D-8040EBD6BD84}" type="presOf" srcId="{E52522B5-C9CE-41C6-89C6-B7FCB36FCC52}" destId="{24E2D3EA-4EF6-4DB2-9516-E1A3D180E152}" srcOrd="0" destOrd="0" presId="urn:microsoft.com/office/officeart/2018/5/layout/CenteredIconLabelDescriptionList"/>
    <dgm:cxn modelId="{EA75F2F2-31B6-4F10-89F9-2298F760C2CC}" srcId="{E52522B5-C9CE-41C6-89C6-B7FCB36FCC52}" destId="{872A3323-75D4-450E-B45C-44AC1CFBD6A8}" srcOrd="0" destOrd="0" parTransId="{C10AB7FA-3B1C-4738-BA9D-B647C8A906D0}" sibTransId="{9EAC807A-B6F2-4F58-B765-732F7D531C8A}"/>
    <dgm:cxn modelId="{BC0133F3-9EDE-4927-8BA5-8D39A92758DC}" srcId="{E52522B5-C9CE-41C6-89C6-B7FCB36FCC52}" destId="{48CBA2CD-6845-459D-BAE0-27F87AB29C41}" srcOrd="3" destOrd="0" parTransId="{405E5736-B9FE-4A8C-9794-3FB01E902EDB}" sibTransId="{7A9B9986-F21E-48FD-87C2-19D7CBE73214}"/>
    <dgm:cxn modelId="{A15C71BB-4368-48FB-A92B-27A5B507B0AD}" type="presParOf" srcId="{24E2D3EA-4EF6-4DB2-9516-E1A3D180E152}" destId="{6AA8F2DF-E15A-4372-8E5D-5DE15FFCE610}" srcOrd="0" destOrd="0" presId="urn:microsoft.com/office/officeart/2018/5/layout/CenteredIconLabelDescriptionList"/>
    <dgm:cxn modelId="{B610A3D8-8DE2-4F02-BCE7-7153CA870404}" type="presParOf" srcId="{6AA8F2DF-E15A-4372-8E5D-5DE15FFCE610}" destId="{44879196-0DAD-4342-9DEA-A29F5245BFFB}" srcOrd="0" destOrd="0" presId="urn:microsoft.com/office/officeart/2018/5/layout/CenteredIconLabelDescriptionList"/>
    <dgm:cxn modelId="{C3947CEF-69FA-4BA4-BD17-84F5F21DC624}" type="presParOf" srcId="{6AA8F2DF-E15A-4372-8E5D-5DE15FFCE610}" destId="{2B5360C7-E836-477D-919F-FDB89397DBA4}" srcOrd="1" destOrd="0" presId="urn:microsoft.com/office/officeart/2018/5/layout/CenteredIconLabelDescriptionList"/>
    <dgm:cxn modelId="{79F7767D-91DF-422D-A543-83013CDA6D3F}" type="presParOf" srcId="{6AA8F2DF-E15A-4372-8E5D-5DE15FFCE610}" destId="{729D96B4-63C4-4E55-881A-60077292CB91}" srcOrd="2" destOrd="0" presId="urn:microsoft.com/office/officeart/2018/5/layout/CenteredIconLabelDescriptionList"/>
    <dgm:cxn modelId="{85F2C92A-0F5A-44C4-8425-7F9ED53209EC}" type="presParOf" srcId="{6AA8F2DF-E15A-4372-8E5D-5DE15FFCE610}" destId="{1EE82310-3643-4B03-BB24-24886AF9B0D8}" srcOrd="3" destOrd="0" presId="urn:microsoft.com/office/officeart/2018/5/layout/CenteredIconLabelDescriptionList"/>
    <dgm:cxn modelId="{04243DF3-4053-480D-8E99-AA63F702AED3}" type="presParOf" srcId="{6AA8F2DF-E15A-4372-8E5D-5DE15FFCE610}" destId="{B83376D1-3CCF-4DF0-8C30-2ACBCC3752CC}" srcOrd="4" destOrd="0" presId="urn:microsoft.com/office/officeart/2018/5/layout/CenteredIconLabelDescriptionList"/>
    <dgm:cxn modelId="{499A44BC-7C47-408F-9081-A3EFF10AA120}" type="presParOf" srcId="{24E2D3EA-4EF6-4DB2-9516-E1A3D180E152}" destId="{0ED1FF95-7939-449A-AB3D-620AA21483A3}" srcOrd="1" destOrd="0" presId="urn:microsoft.com/office/officeart/2018/5/layout/CenteredIconLabelDescriptionList"/>
    <dgm:cxn modelId="{FDEAB62F-E1BE-45C0-A9AF-A1E878A254F8}" type="presParOf" srcId="{24E2D3EA-4EF6-4DB2-9516-E1A3D180E152}" destId="{0C8C640E-1E12-442E-BBBB-10EF42025607}" srcOrd="2" destOrd="0" presId="urn:microsoft.com/office/officeart/2018/5/layout/CenteredIconLabelDescriptionList"/>
    <dgm:cxn modelId="{0C757B01-CA42-40D3-BF21-D23916ABCCA0}" type="presParOf" srcId="{0C8C640E-1E12-442E-BBBB-10EF42025607}" destId="{DC90975F-656B-4423-AD33-8B3300C0D740}" srcOrd="0" destOrd="0" presId="urn:microsoft.com/office/officeart/2018/5/layout/CenteredIconLabelDescriptionList"/>
    <dgm:cxn modelId="{A29FD51D-231B-44E3-ABF7-40A435785966}" type="presParOf" srcId="{0C8C640E-1E12-442E-BBBB-10EF42025607}" destId="{1CD7B2A2-C25C-404E-B102-8F70B8FFE2F3}" srcOrd="1" destOrd="0" presId="urn:microsoft.com/office/officeart/2018/5/layout/CenteredIconLabelDescriptionList"/>
    <dgm:cxn modelId="{75B64C65-9089-408B-8EA1-52A1BF5F6EE3}" type="presParOf" srcId="{0C8C640E-1E12-442E-BBBB-10EF42025607}" destId="{DE329E8C-94DB-424B-B947-FFF09BBCFD8B}" srcOrd="2" destOrd="0" presId="urn:microsoft.com/office/officeart/2018/5/layout/CenteredIconLabelDescriptionList"/>
    <dgm:cxn modelId="{C077264C-BFC1-4942-B03A-2D6F3D398DC6}" type="presParOf" srcId="{0C8C640E-1E12-442E-BBBB-10EF42025607}" destId="{6D30C7E2-0F55-4D25-97FD-6AAFCCDFDF06}" srcOrd="3" destOrd="0" presId="urn:microsoft.com/office/officeart/2018/5/layout/CenteredIconLabelDescriptionList"/>
    <dgm:cxn modelId="{4C0502EA-E0BD-468B-81E8-CA9E4E43F4F7}" type="presParOf" srcId="{0C8C640E-1E12-442E-BBBB-10EF42025607}" destId="{FD04EEF0-9CC8-463E-B0BC-2E0E71C61015}" srcOrd="4" destOrd="0" presId="urn:microsoft.com/office/officeart/2018/5/layout/CenteredIconLabelDescriptionList"/>
    <dgm:cxn modelId="{84821A7A-620F-4C90-A1D6-C402630CC50D}" type="presParOf" srcId="{24E2D3EA-4EF6-4DB2-9516-E1A3D180E152}" destId="{5B9E8920-82E0-4933-9525-8EFED00832D2}" srcOrd="3" destOrd="0" presId="urn:microsoft.com/office/officeart/2018/5/layout/CenteredIconLabelDescriptionList"/>
    <dgm:cxn modelId="{CD6EFC58-AFBB-47CE-924E-01EC38A48E38}" type="presParOf" srcId="{24E2D3EA-4EF6-4DB2-9516-E1A3D180E152}" destId="{DC91FD72-2A03-4858-BA32-E42EC9B6B0A7}" srcOrd="4" destOrd="0" presId="urn:microsoft.com/office/officeart/2018/5/layout/CenteredIconLabelDescriptionList"/>
    <dgm:cxn modelId="{758C7677-1C72-4C69-AA9F-8334B04C7758}" type="presParOf" srcId="{DC91FD72-2A03-4858-BA32-E42EC9B6B0A7}" destId="{4D6C1CB2-8195-4B35-BF45-97836BC7F289}" srcOrd="0" destOrd="0" presId="urn:microsoft.com/office/officeart/2018/5/layout/CenteredIconLabelDescriptionList"/>
    <dgm:cxn modelId="{90EBA8A6-C8E0-459F-A573-577D94A25A50}" type="presParOf" srcId="{DC91FD72-2A03-4858-BA32-E42EC9B6B0A7}" destId="{76B0BDB6-EF1C-44DD-B060-2D461DF7CC8C}" srcOrd="1" destOrd="0" presId="urn:microsoft.com/office/officeart/2018/5/layout/CenteredIconLabelDescriptionList"/>
    <dgm:cxn modelId="{120C90EC-D092-4D9F-BEAE-07C577E28B8D}" type="presParOf" srcId="{DC91FD72-2A03-4858-BA32-E42EC9B6B0A7}" destId="{FED38F25-7935-4010-A78F-5BFAB653BE6E}" srcOrd="2" destOrd="0" presId="urn:microsoft.com/office/officeart/2018/5/layout/CenteredIconLabelDescriptionList"/>
    <dgm:cxn modelId="{895BE22D-DB2C-4468-B8E1-1AA6B6CAD211}" type="presParOf" srcId="{DC91FD72-2A03-4858-BA32-E42EC9B6B0A7}" destId="{84102D6A-DA7F-4C8A-815B-2BC3B01B467E}" srcOrd="3" destOrd="0" presId="urn:microsoft.com/office/officeart/2018/5/layout/CenteredIconLabelDescriptionList"/>
    <dgm:cxn modelId="{86EBCE42-1386-4C3E-A6EF-CCAEC97D7C64}" type="presParOf" srcId="{DC91FD72-2A03-4858-BA32-E42EC9B6B0A7}" destId="{877828E5-112C-41D7-B327-8F7F2B355F2D}" srcOrd="4" destOrd="0" presId="urn:microsoft.com/office/officeart/2018/5/layout/CenteredIconLabelDescriptionList"/>
    <dgm:cxn modelId="{4C882999-7449-4309-AF8F-D347A8C74B64}" type="presParOf" srcId="{24E2D3EA-4EF6-4DB2-9516-E1A3D180E152}" destId="{C1B33F7C-85E5-46A5-B31C-34431BAEFA7C}" srcOrd="5" destOrd="0" presId="urn:microsoft.com/office/officeart/2018/5/layout/CenteredIconLabelDescriptionList"/>
    <dgm:cxn modelId="{97585494-E24F-4F23-BF53-628B774A4351}" type="presParOf" srcId="{24E2D3EA-4EF6-4DB2-9516-E1A3D180E152}" destId="{DDBD6359-BDEC-4417-B3D6-31726E055D2B}" srcOrd="6" destOrd="0" presId="urn:microsoft.com/office/officeart/2018/5/layout/CenteredIconLabelDescriptionList"/>
    <dgm:cxn modelId="{C35D7937-C18E-4DC9-B4E2-26E825069F67}" type="presParOf" srcId="{DDBD6359-BDEC-4417-B3D6-31726E055D2B}" destId="{40BB13AD-95F8-438E-8F11-D6C300BFC98A}" srcOrd="0" destOrd="0" presId="urn:microsoft.com/office/officeart/2018/5/layout/CenteredIconLabelDescriptionList"/>
    <dgm:cxn modelId="{058E1328-EFC5-47C7-BE3F-AB3435E9E63E}" type="presParOf" srcId="{DDBD6359-BDEC-4417-B3D6-31726E055D2B}" destId="{00410457-87AB-4B2D-AACC-0C1E25DBA98D}" srcOrd="1" destOrd="0" presId="urn:microsoft.com/office/officeart/2018/5/layout/CenteredIconLabelDescriptionList"/>
    <dgm:cxn modelId="{E2999FA7-51B5-4C8D-9EDC-527ADCF2BEBE}" type="presParOf" srcId="{DDBD6359-BDEC-4417-B3D6-31726E055D2B}" destId="{F27989F6-0DEA-4664-A27C-008EC56312FE}" srcOrd="2" destOrd="0" presId="urn:microsoft.com/office/officeart/2018/5/layout/CenteredIconLabelDescriptionList"/>
    <dgm:cxn modelId="{EE9B9918-99EB-464C-B249-9A101694BF16}" type="presParOf" srcId="{DDBD6359-BDEC-4417-B3D6-31726E055D2B}" destId="{D4D74960-22B6-4FCC-B604-658E1FCBA53C}" srcOrd="3" destOrd="0" presId="urn:microsoft.com/office/officeart/2018/5/layout/CenteredIconLabelDescriptionList"/>
    <dgm:cxn modelId="{DE92FEE6-64B9-4980-BD3F-82C5198310B3}" type="presParOf" srcId="{DDBD6359-BDEC-4417-B3D6-31726E055D2B}" destId="{CFD30D49-267B-4699-A90E-793351953CB0}" srcOrd="4" destOrd="0" presId="urn:microsoft.com/office/officeart/2018/5/layout/CenteredIconLabelDescriptionList"/>
    <dgm:cxn modelId="{89944685-54D4-4EC6-A70C-9B8641143FBC}" type="presParOf" srcId="{24E2D3EA-4EF6-4DB2-9516-E1A3D180E152}" destId="{A2DE1A5B-27E1-4F71-B456-2FC149A56E6C}" srcOrd="7" destOrd="0" presId="urn:microsoft.com/office/officeart/2018/5/layout/CenteredIconLabelDescriptionList"/>
    <dgm:cxn modelId="{3BBEB2B2-FF2D-41C8-8C58-EB4A544DE33B}" type="presParOf" srcId="{24E2D3EA-4EF6-4DB2-9516-E1A3D180E152}" destId="{66390316-AB79-46EC-A4D7-DBAA6D0674EE}" srcOrd="8" destOrd="0" presId="urn:microsoft.com/office/officeart/2018/5/layout/CenteredIconLabelDescriptionList"/>
    <dgm:cxn modelId="{48E78FE2-AF8C-44A3-AE82-EC9205AA2FFF}" type="presParOf" srcId="{66390316-AB79-46EC-A4D7-DBAA6D0674EE}" destId="{033884C7-E0F8-4465-A136-C8655352E216}" srcOrd="0" destOrd="0" presId="urn:microsoft.com/office/officeart/2018/5/layout/CenteredIconLabelDescriptionList"/>
    <dgm:cxn modelId="{B8565CDA-B432-4AB7-AE64-DF29CA66E9A0}" type="presParOf" srcId="{66390316-AB79-46EC-A4D7-DBAA6D0674EE}" destId="{4E1F16DC-E908-49AC-81DF-BB6354404436}" srcOrd="1" destOrd="0" presId="urn:microsoft.com/office/officeart/2018/5/layout/CenteredIconLabelDescriptionList"/>
    <dgm:cxn modelId="{D8D5D80D-2D68-48EE-8EAC-9A135D87FC0E}" type="presParOf" srcId="{66390316-AB79-46EC-A4D7-DBAA6D0674EE}" destId="{0124F7A7-C84D-4815-84A2-04E22E3A6411}" srcOrd="2" destOrd="0" presId="urn:microsoft.com/office/officeart/2018/5/layout/CenteredIconLabelDescriptionList"/>
    <dgm:cxn modelId="{0C7C1345-A115-4E8E-A3C1-DC60AF806859}" type="presParOf" srcId="{66390316-AB79-46EC-A4D7-DBAA6D0674EE}" destId="{6632DF76-9B78-4549-95B3-F2D12191E90C}" srcOrd="3" destOrd="0" presId="urn:microsoft.com/office/officeart/2018/5/layout/CenteredIconLabelDescriptionList"/>
    <dgm:cxn modelId="{7C968C08-F0D6-44F5-974C-2532FCBC6D34}" type="presParOf" srcId="{66390316-AB79-46EC-A4D7-DBAA6D0674EE}" destId="{9E537607-1B58-4755-BBA9-EF209C911B27}" srcOrd="4" destOrd="0" presId="urn:microsoft.com/office/officeart/2018/5/layout/CenteredIconLabelDescriptionList"/>
    <dgm:cxn modelId="{1FC3A746-0F81-40EB-A82E-2CA21769FC59}" type="presParOf" srcId="{24E2D3EA-4EF6-4DB2-9516-E1A3D180E152}" destId="{2A91D4D3-CA29-49CB-983E-9851846A1A93}" srcOrd="9" destOrd="0" presId="urn:microsoft.com/office/officeart/2018/5/layout/CenteredIconLabelDescriptionList"/>
    <dgm:cxn modelId="{F4418814-D966-4446-938F-3AA56C0AF62A}" type="presParOf" srcId="{24E2D3EA-4EF6-4DB2-9516-E1A3D180E152}" destId="{362B5C6B-56BB-47CF-BE9C-BD438575E7B8}" srcOrd="10" destOrd="0" presId="urn:microsoft.com/office/officeart/2018/5/layout/CenteredIconLabelDescriptionList"/>
    <dgm:cxn modelId="{295BD634-BF50-4F62-952A-7B1D37BA5971}" type="presParOf" srcId="{362B5C6B-56BB-47CF-BE9C-BD438575E7B8}" destId="{B270A0D8-7D1D-47D3-AC55-DA25C00C047D}" srcOrd="0" destOrd="0" presId="urn:microsoft.com/office/officeart/2018/5/layout/CenteredIconLabelDescriptionList"/>
    <dgm:cxn modelId="{A044A283-D057-44F8-8623-568BF098933C}" type="presParOf" srcId="{362B5C6B-56BB-47CF-BE9C-BD438575E7B8}" destId="{10A74346-6493-46E0-AD45-22B5311D83D5}" srcOrd="1" destOrd="0" presId="urn:microsoft.com/office/officeart/2018/5/layout/CenteredIconLabelDescriptionList"/>
    <dgm:cxn modelId="{79B5C8BC-3361-4B7D-A670-24792A0E6405}" type="presParOf" srcId="{362B5C6B-56BB-47CF-BE9C-BD438575E7B8}" destId="{8CC5D848-95FE-46CD-A0AC-93A281C0F47D}" srcOrd="2" destOrd="0" presId="urn:microsoft.com/office/officeart/2018/5/layout/CenteredIconLabelDescriptionList"/>
    <dgm:cxn modelId="{7DA67ABD-FF59-4876-8B67-403BC231BC35}" type="presParOf" srcId="{362B5C6B-56BB-47CF-BE9C-BD438575E7B8}" destId="{D94DEFB2-840A-47A2-949C-7526B3994320}" srcOrd="3" destOrd="0" presId="urn:microsoft.com/office/officeart/2018/5/layout/CenteredIconLabelDescriptionList"/>
    <dgm:cxn modelId="{7CEA4866-5EF8-4D68-947E-FB1D5554D3AA}" type="presParOf" srcId="{362B5C6B-56BB-47CF-BE9C-BD438575E7B8}" destId="{758E6398-51F4-4750-BD15-86E08BF3924E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79196-0DAD-4342-9DEA-A29F5245BFFB}">
      <dsp:nvSpPr>
        <dsp:cNvPr id="0" name=""/>
        <dsp:cNvSpPr/>
      </dsp:nvSpPr>
      <dsp:spPr>
        <a:xfrm>
          <a:off x="397711" y="126505"/>
          <a:ext cx="412630" cy="38800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9D96B4-63C4-4E55-881A-60077292CB91}">
      <dsp:nvSpPr>
        <dsp:cNvPr id="0" name=""/>
        <dsp:cNvSpPr/>
      </dsp:nvSpPr>
      <dsp:spPr>
        <a:xfrm>
          <a:off x="14555" y="683160"/>
          <a:ext cx="1178943" cy="1667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Registered Nurse and Certified Diabetes Educator®</a:t>
          </a:r>
        </a:p>
      </dsp:txBody>
      <dsp:txXfrm>
        <a:off x="14555" y="683160"/>
        <a:ext cx="1178943" cy="1667751"/>
      </dsp:txXfrm>
    </dsp:sp>
    <dsp:sp modelId="{B83376D1-3CCF-4DF0-8C30-2ACBCC3752CC}">
      <dsp:nvSpPr>
        <dsp:cNvPr id="0" name=""/>
        <dsp:cNvSpPr/>
      </dsp:nvSpPr>
      <dsp:spPr>
        <a:xfrm>
          <a:off x="14555" y="2429353"/>
          <a:ext cx="1178943" cy="161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0975F-656B-4423-AD33-8B3300C0D740}">
      <dsp:nvSpPr>
        <dsp:cNvPr id="0" name=""/>
        <dsp:cNvSpPr/>
      </dsp:nvSpPr>
      <dsp:spPr>
        <a:xfrm>
          <a:off x="1782971" y="126505"/>
          <a:ext cx="412630" cy="38800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329E8C-94DB-424B-B947-FFF09BBCFD8B}">
      <dsp:nvSpPr>
        <dsp:cNvPr id="0" name=""/>
        <dsp:cNvSpPr/>
      </dsp:nvSpPr>
      <dsp:spPr>
        <a:xfrm>
          <a:off x="1399814" y="683160"/>
          <a:ext cx="1178943" cy="1667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Masters Holistic Health Education with a specialization in Holistic Nutrition (Functional Medicine Model)/MBA</a:t>
          </a:r>
        </a:p>
      </dsp:txBody>
      <dsp:txXfrm>
        <a:off x="1399814" y="683160"/>
        <a:ext cx="1178943" cy="1667751"/>
      </dsp:txXfrm>
    </dsp:sp>
    <dsp:sp modelId="{FD04EEF0-9CC8-463E-B0BC-2E0E71C61015}">
      <dsp:nvSpPr>
        <dsp:cNvPr id="0" name=""/>
        <dsp:cNvSpPr/>
      </dsp:nvSpPr>
      <dsp:spPr>
        <a:xfrm>
          <a:off x="1399814" y="2429353"/>
          <a:ext cx="1178943" cy="161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6C1CB2-8195-4B35-BF45-97836BC7F289}">
      <dsp:nvSpPr>
        <dsp:cNvPr id="0" name=""/>
        <dsp:cNvSpPr/>
      </dsp:nvSpPr>
      <dsp:spPr>
        <a:xfrm>
          <a:off x="3168230" y="126505"/>
          <a:ext cx="412630" cy="38800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D38F25-7935-4010-A78F-5BFAB653BE6E}">
      <dsp:nvSpPr>
        <dsp:cNvPr id="0" name=""/>
        <dsp:cNvSpPr/>
      </dsp:nvSpPr>
      <dsp:spPr>
        <a:xfrm>
          <a:off x="2785073" y="683160"/>
          <a:ext cx="1178943" cy="1667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Therapeutic Chef</a:t>
          </a:r>
        </a:p>
      </dsp:txBody>
      <dsp:txXfrm>
        <a:off x="2785073" y="683160"/>
        <a:ext cx="1178943" cy="1667751"/>
      </dsp:txXfrm>
    </dsp:sp>
    <dsp:sp modelId="{877828E5-112C-41D7-B327-8F7F2B355F2D}">
      <dsp:nvSpPr>
        <dsp:cNvPr id="0" name=""/>
        <dsp:cNvSpPr/>
      </dsp:nvSpPr>
      <dsp:spPr>
        <a:xfrm>
          <a:off x="2785073" y="2429353"/>
          <a:ext cx="1178943" cy="161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B13AD-95F8-438E-8F11-D6C300BFC98A}">
      <dsp:nvSpPr>
        <dsp:cNvPr id="0" name=""/>
        <dsp:cNvSpPr/>
      </dsp:nvSpPr>
      <dsp:spPr>
        <a:xfrm>
          <a:off x="4553489" y="126505"/>
          <a:ext cx="412630" cy="388004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7989F6-0DEA-4664-A27C-008EC56312FE}">
      <dsp:nvSpPr>
        <dsp:cNvPr id="0" name=""/>
        <dsp:cNvSpPr/>
      </dsp:nvSpPr>
      <dsp:spPr>
        <a:xfrm>
          <a:off x="4170332" y="683160"/>
          <a:ext cx="1178943" cy="1667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Board Certified Nurse Coach – RN Health Coach certified by American Holistic Nurses Credentialing </a:t>
          </a:r>
        </a:p>
      </dsp:txBody>
      <dsp:txXfrm>
        <a:off x="4170332" y="683160"/>
        <a:ext cx="1178943" cy="1667751"/>
      </dsp:txXfrm>
    </dsp:sp>
    <dsp:sp modelId="{CFD30D49-267B-4699-A90E-793351953CB0}">
      <dsp:nvSpPr>
        <dsp:cNvPr id="0" name=""/>
        <dsp:cNvSpPr/>
      </dsp:nvSpPr>
      <dsp:spPr>
        <a:xfrm>
          <a:off x="4170332" y="2429353"/>
          <a:ext cx="1178943" cy="161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884C7-E0F8-4465-A136-C8655352E216}">
      <dsp:nvSpPr>
        <dsp:cNvPr id="0" name=""/>
        <dsp:cNvSpPr/>
      </dsp:nvSpPr>
      <dsp:spPr>
        <a:xfrm>
          <a:off x="5938748" y="126505"/>
          <a:ext cx="412630" cy="388004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24F7A7-C84D-4815-84A2-04E22E3A6411}">
      <dsp:nvSpPr>
        <dsp:cNvPr id="0" name=""/>
        <dsp:cNvSpPr/>
      </dsp:nvSpPr>
      <dsp:spPr>
        <a:xfrm>
          <a:off x="5555591" y="683160"/>
          <a:ext cx="1178943" cy="1667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Professor of Integrative Health and Nutrition</a:t>
          </a:r>
        </a:p>
      </dsp:txBody>
      <dsp:txXfrm>
        <a:off x="5555591" y="683160"/>
        <a:ext cx="1178943" cy="1667751"/>
      </dsp:txXfrm>
    </dsp:sp>
    <dsp:sp modelId="{9E537607-1B58-4755-BBA9-EF209C911B27}">
      <dsp:nvSpPr>
        <dsp:cNvPr id="0" name=""/>
        <dsp:cNvSpPr/>
      </dsp:nvSpPr>
      <dsp:spPr>
        <a:xfrm>
          <a:off x="5555591" y="2429353"/>
          <a:ext cx="1178943" cy="161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0A0D8-7D1D-47D3-AC55-DA25C00C047D}">
      <dsp:nvSpPr>
        <dsp:cNvPr id="0" name=""/>
        <dsp:cNvSpPr/>
      </dsp:nvSpPr>
      <dsp:spPr>
        <a:xfrm>
          <a:off x="7324007" y="126505"/>
          <a:ext cx="412630" cy="388004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C5D848-95FE-46CD-A0AC-93A281C0F47D}">
      <dsp:nvSpPr>
        <dsp:cNvPr id="0" name=""/>
        <dsp:cNvSpPr/>
      </dsp:nvSpPr>
      <dsp:spPr>
        <a:xfrm>
          <a:off x="6940850" y="683160"/>
          <a:ext cx="1178943" cy="1667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Program Development</a:t>
          </a:r>
        </a:p>
      </dsp:txBody>
      <dsp:txXfrm>
        <a:off x="6940850" y="683160"/>
        <a:ext cx="1178943" cy="1667751"/>
      </dsp:txXfrm>
    </dsp:sp>
    <dsp:sp modelId="{758E6398-51F4-4750-BD15-86E08BF3924E}">
      <dsp:nvSpPr>
        <dsp:cNvPr id="0" name=""/>
        <dsp:cNvSpPr/>
      </dsp:nvSpPr>
      <dsp:spPr>
        <a:xfrm>
          <a:off x="6943692" y="1241913"/>
          <a:ext cx="1178943" cy="161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Community Nutrition and Economic Development Programs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Academic Program  and Online Learning Platforms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Corporate Program Development - Virtual Diabetes Coaching Program</a:t>
          </a:r>
        </a:p>
      </dsp:txBody>
      <dsp:txXfrm>
        <a:off x="6943692" y="1241913"/>
        <a:ext cx="1178943" cy="1619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5AC46E9-EA2C-465F-B0A9-B89AB2A7CB53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2CDADE9-9963-48E8-BD59-7C4B3B97519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tritionadvocacy.org/" TargetMode="External"/><Relationship Id="rId2" Type="http://schemas.openxmlformats.org/officeDocument/2006/relationships/hyperlink" Target="http://www.cms.gov/Medicare/Coverage/InfoExchange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healthychefpaula@gmail.com" TargetMode="External"/><Relationship Id="rId2" Type="http://schemas.openxmlformats.org/officeDocument/2006/relationships/hyperlink" Target="mailto:pszloboda@taospueblo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E6D5-9D0F-F545-BC42-2184D2001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Nutrition Across the Lifecycle – </a:t>
            </a:r>
            <a:br>
              <a:rPr lang="en-US" dirty="0"/>
            </a:br>
            <a:r>
              <a:rPr lang="en-US" dirty="0"/>
              <a:t>An Applied Model of Nutrition Education at Taos Pueblo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7CE455-74F0-2D46-A1FD-32EDF989EB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Mexico Diabetes Advisory Council Meeting, Albuquerque, NM </a:t>
            </a:r>
          </a:p>
          <a:p>
            <a:r>
              <a:rPr lang="en-US" dirty="0"/>
              <a:t>September 6, 2019</a:t>
            </a:r>
          </a:p>
          <a:p>
            <a:r>
              <a:rPr lang="en-US" dirty="0"/>
              <a:t> Paula Szloboda, RN, CDE®, BC-NC, therapeutic chef</a:t>
            </a:r>
          </a:p>
        </p:txBody>
      </p:sp>
    </p:spTree>
    <p:extLst>
      <p:ext uri="{BB962C8B-B14F-4D97-AF65-F5344CB8AC3E}">
        <p14:creationId xmlns:p14="http://schemas.microsoft.com/office/powerpoint/2010/main" val="265193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3CED-43EE-F44F-A201-08004BA089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98514"/>
            <a:ext cx="6505575" cy="1049337"/>
          </a:xfrm>
        </p:spPr>
        <p:txBody>
          <a:bodyPr vert="horz" lIns="228600" tIns="228600" rIns="228600" bIns="228600" rtlCol="0" anchor="ctr">
            <a:normAutofit fontScale="90000"/>
          </a:bodyPr>
          <a:lstStyle/>
          <a:p>
            <a:pPr algn="l"/>
            <a:r>
              <a:rPr lang="en-US" b="0" i="0" kern="1200" cap="none" spc="-150" dirty="0" err="1">
                <a:effectLst/>
                <a:latin typeface="+mj-lt"/>
                <a:ea typeface="+mj-ea"/>
                <a:cs typeface="+mj-cs"/>
              </a:rPr>
              <a:t>Ni</a:t>
            </a:r>
            <a:r>
              <a:rPr lang="en-US" b="0" i="0" kern="1200" cap="none" spc="-15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It’s</a:t>
            </a:r>
            <a:r>
              <a:rPr lang="en-US" b="0" i="0" kern="1200" cap="none" spc="-15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Nice to Meet You!</a:t>
            </a:r>
            <a:endParaRPr lang="en-US" b="0" i="0" kern="1200" cap="none" spc="-150" dirty="0"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2A582D-2C78-4289-8695-D617C1F13CD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60277412"/>
              </p:ext>
            </p:extLst>
          </p:nvPr>
        </p:nvGraphicFramePr>
        <p:xfrm>
          <a:off x="465833" y="1996816"/>
          <a:ext cx="8134350" cy="417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6" name="Picture 105" descr="PSzolobda.jpg">
            <a:extLst>
              <a:ext uri="{FF2B5EF4-FFF2-40B4-BE49-F238E27FC236}">
                <a16:creationId xmlns:a16="http://schemas.microsoft.com/office/drawing/2014/main" id="{A51CB488-0C05-F847-A486-F758CAA89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4287"/>
            <a:ext cx="1278731" cy="17290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37B8C3-1040-794B-B3D8-5BC970B9222F}"/>
              </a:ext>
            </a:extLst>
          </p:cNvPr>
          <p:cNvSpPr txBox="1"/>
          <p:nvPr/>
        </p:nvSpPr>
        <p:spPr>
          <a:xfrm>
            <a:off x="1001316" y="5525610"/>
            <a:ext cx="7472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currently serve as Nutritionist for Taos Pueblo, Division of Health and Community Services</a:t>
            </a:r>
          </a:p>
        </p:txBody>
      </p:sp>
    </p:spTree>
    <p:extLst>
      <p:ext uri="{BB962C8B-B14F-4D97-AF65-F5344CB8AC3E}">
        <p14:creationId xmlns:p14="http://schemas.microsoft.com/office/powerpoint/2010/main" val="394611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EADE9-1AF3-4146-B2E4-D0AD4CDD0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41" y="2336873"/>
            <a:ext cx="7210396" cy="4521127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Food forms the fiber of our being. </a:t>
            </a:r>
          </a:p>
          <a:p>
            <a:r>
              <a:rPr lang="en-US" sz="4000" dirty="0"/>
              <a:t>Food is more than nutrition. </a:t>
            </a:r>
          </a:p>
          <a:p>
            <a:r>
              <a:rPr lang="en-US" sz="4000" dirty="0"/>
              <a:t>Food is one of the ways that we directly interface with our environment. </a:t>
            </a:r>
          </a:p>
          <a:p>
            <a:r>
              <a:rPr lang="en-US" sz="4000" dirty="0"/>
              <a:t>Food can heal the body.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What is your nutrition philosophy? 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983103-744F-3C42-BAFE-9CDF57DE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Nutrition Philosophy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5DD80AE1-843E-E14E-BED8-214AD8A6C2D5}"/>
              </a:ext>
            </a:extLst>
          </p:cNvPr>
          <p:cNvSpPr/>
          <p:nvPr/>
        </p:nvSpPr>
        <p:spPr>
          <a:xfrm>
            <a:off x="7696200" y="625741"/>
            <a:ext cx="1108662" cy="1335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252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8" y="1783644"/>
            <a:ext cx="7408333" cy="4464755"/>
          </a:xfrm>
        </p:spPr>
        <p:txBody>
          <a:bodyPr>
            <a:noAutofit/>
          </a:bodyPr>
          <a:lstStyle/>
          <a:p>
            <a:r>
              <a:rPr lang="en-US" dirty="0"/>
              <a:t>Meet client where the client is now</a:t>
            </a:r>
          </a:p>
          <a:p>
            <a:r>
              <a:rPr lang="en-US" dirty="0"/>
              <a:t>Acknowledge client’s expertise in knowing how their life works</a:t>
            </a:r>
          </a:p>
          <a:p>
            <a:r>
              <a:rPr lang="en-US" dirty="0"/>
              <a:t>Start where the client is open to beginning</a:t>
            </a:r>
          </a:p>
          <a:p>
            <a:r>
              <a:rPr lang="en-US" dirty="0"/>
              <a:t>Find the actions that the client is already engaged in that support client’s goal, and build on those actions</a:t>
            </a:r>
          </a:p>
          <a:p>
            <a:r>
              <a:rPr lang="en-US" dirty="0"/>
              <a:t>People need 3 things to have sustainable success with change</a:t>
            </a:r>
          </a:p>
          <a:p>
            <a:pPr marL="0" indent="0">
              <a:buNone/>
            </a:pPr>
            <a:r>
              <a:rPr lang="en-US" dirty="0"/>
              <a:t>1. Autonomy (Choice)        2.  Confidence (in their ability to make change)    3. Support (this is where you and I come in!)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Blended Model of Coaching and Consulting</a:t>
            </a:r>
          </a:p>
        </p:txBody>
      </p:sp>
    </p:spTree>
    <p:extLst>
      <p:ext uri="{BB962C8B-B14F-4D97-AF65-F5344CB8AC3E}">
        <p14:creationId xmlns:p14="http://schemas.microsoft.com/office/powerpoint/2010/main" val="95295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B0F49E3-A096-5940-A028-22D8B4E98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738" y="2330596"/>
            <a:ext cx="2768741" cy="3127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9E59C7-0133-1A4F-A0CA-17E2AF86A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Made</a:t>
            </a:r>
            <a:r>
              <a:rPr lang="en-US" spc="-55" dirty="0"/>
              <a:t> </a:t>
            </a:r>
            <a:r>
              <a:rPr lang="en-US" spc="-5" dirty="0"/>
              <a:t>Simple</a:t>
            </a:r>
            <a:endParaRPr lang="en-US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FD3710CA-39B0-0D44-AE2C-A3D84FB0D4BB}"/>
              </a:ext>
            </a:extLst>
          </p:cNvPr>
          <p:cNvSpPr/>
          <p:nvPr/>
        </p:nvSpPr>
        <p:spPr>
          <a:xfrm>
            <a:off x="5325667" y="2336873"/>
            <a:ext cx="3011090" cy="3120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DD7F2-B820-FF4B-9DDB-9BC3483FED99}"/>
              </a:ext>
            </a:extLst>
          </p:cNvPr>
          <p:cNvSpPr txBox="1"/>
          <p:nvPr/>
        </p:nvSpPr>
        <p:spPr>
          <a:xfrm>
            <a:off x="953691" y="5886450"/>
            <a:ext cx="3300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Grown on a plant?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5D6A1-A50D-5E4D-9EEF-5DB216D530CA}"/>
              </a:ext>
            </a:extLst>
          </p:cNvPr>
          <p:cNvSpPr txBox="1"/>
          <p:nvPr/>
        </p:nvSpPr>
        <p:spPr>
          <a:xfrm>
            <a:off x="4414838" y="5886450"/>
            <a:ext cx="525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A6521E-4C1A-F440-8C47-633868C75B24}"/>
              </a:ext>
            </a:extLst>
          </p:cNvPr>
          <p:cNvSpPr txBox="1"/>
          <p:nvPr/>
        </p:nvSpPr>
        <p:spPr>
          <a:xfrm>
            <a:off x="5443538" y="5886450"/>
            <a:ext cx="2978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Made in a plant? </a:t>
            </a:r>
          </a:p>
        </p:txBody>
      </p:sp>
    </p:spTree>
    <p:extLst>
      <p:ext uri="{BB962C8B-B14F-4D97-AF65-F5344CB8AC3E}">
        <p14:creationId xmlns:p14="http://schemas.microsoft.com/office/powerpoint/2010/main" val="227845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0422" y="249743"/>
            <a:ext cx="736473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Food </a:t>
            </a:r>
            <a:r>
              <a:rPr spc="-5" dirty="0"/>
              <a:t>vs. Processed </a:t>
            </a:r>
            <a:r>
              <a:rPr spc="-10" dirty="0"/>
              <a:t>Food</a:t>
            </a:r>
            <a:r>
              <a:rPr spc="50" dirty="0"/>
              <a:t> </a:t>
            </a:r>
            <a:r>
              <a:rPr spc="-5" dirty="0"/>
              <a:t>Products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1" y="2783206"/>
            <a:ext cx="3041650" cy="306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63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07436"/>
                </a:solidFill>
                <a:latin typeface="Candara"/>
                <a:cs typeface="Candara"/>
              </a:rPr>
              <a:t>Whole Food</a:t>
            </a:r>
            <a:r>
              <a:rPr sz="2400" b="1" spc="-90" dirty="0">
                <a:solidFill>
                  <a:srgbClr val="207436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07436"/>
                </a:solidFill>
                <a:latin typeface="Candara"/>
                <a:cs typeface="Candara"/>
              </a:rPr>
              <a:t>has…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199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spc="-5" dirty="0">
                <a:solidFill>
                  <a:srgbClr val="207436"/>
                </a:solidFill>
                <a:latin typeface="Candara"/>
                <a:cs typeface="Candara"/>
              </a:rPr>
              <a:t>Fiber</a:t>
            </a:r>
            <a:endParaRPr sz="26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dirty="0">
                <a:solidFill>
                  <a:srgbClr val="207436"/>
                </a:solidFill>
                <a:latin typeface="Candara"/>
                <a:cs typeface="Candara"/>
              </a:rPr>
              <a:t>Vitamins</a:t>
            </a:r>
            <a:endParaRPr sz="26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spc="-5" dirty="0">
                <a:solidFill>
                  <a:srgbClr val="207436"/>
                </a:solidFill>
                <a:latin typeface="Candara"/>
                <a:cs typeface="Candara"/>
              </a:rPr>
              <a:t>Minerals</a:t>
            </a:r>
            <a:endParaRPr sz="2600">
              <a:latin typeface="Candara"/>
              <a:cs typeface="Candara"/>
            </a:endParaRPr>
          </a:p>
          <a:p>
            <a:pPr marL="287020" marR="421005" indent="-274320">
              <a:lnSpc>
                <a:spcPts val="2810"/>
              </a:lnSpc>
              <a:spcBef>
                <a:spcPts val="66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dirty="0">
                <a:solidFill>
                  <a:srgbClr val="207436"/>
                </a:solidFill>
                <a:latin typeface="Candara"/>
                <a:cs typeface="Candara"/>
              </a:rPr>
              <a:t>Plant healing-  compounds  </a:t>
            </a:r>
            <a:r>
              <a:rPr sz="2600" spc="-5" dirty="0">
                <a:solidFill>
                  <a:srgbClr val="207436"/>
                </a:solidFill>
                <a:latin typeface="Candara"/>
                <a:cs typeface="Candara"/>
              </a:rPr>
              <a:t>(</a:t>
            </a:r>
            <a:r>
              <a:rPr sz="2600" spc="0" dirty="0">
                <a:solidFill>
                  <a:srgbClr val="207436"/>
                </a:solidFill>
                <a:latin typeface="Candara"/>
                <a:cs typeface="Candara"/>
              </a:rPr>
              <a:t>p</a:t>
            </a:r>
            <a:r>
              <a:rPr sz="2600" dirty="0">
                <a:solidFill>
                  <a:srgbClr val="207436"/>
                </a:solidFill>
                <a:latin typeface="Candara"/>
                <a:cs typeface="Candara"/>
              </a:rPr>
              <a:t>hyto</a:t>
            </a:r>
            <a:r>
              <a:rPr sz="2600" spc="0" dirty="0">
                <a:solidFill>
                  <a:srgbClr val="207436"/>
                </a:solidFill>
                <a:latin typeface="Candara"/>
                <a:cs typeface="Candara"/>
              </a:rPr>
              <a:t>n</a:t>
            </a:r>
            <a:r>
              <a:rPr sz="2600" dirty="0">
                <a:solidFill>
                  <a:srgbClr val="207436"/>
                </a:solidFill>
                <a:latin typeface="Candara"/>
                <a:cs typeface="Candara"/>
              </a:rPr>
              <a:t>utri</a:t>
            </a:r>
            <a:r>
              <a:rPr sz="2600" spc="-10" dirty="0">
                <a:solidFill>
                  <a:srgbClr val="207436"/>
                </a:solidFill>
                <a:latin typeface="Candara"/>
                <a:cs typeface="Candara"/>
              </a:rPr>
              <a:t>e</a:t>
            </a:r>
            <a:r>
              <a:rPr sz="2600" dirty="0">
                <a:solidFill>
                  <a:srgbClr val="207436"/>
                </a:solidFill>
                <a:latin typeface="Candara"/>
                <a:cs typeface="Candara"/>
              </a:rPr>
              <a:t>nts)</a:t>
            </a:r>
            <a:endParaRPr sz="2600">
              <a:latin typeface="Candara"/>
              <a:cs typeface="Canda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528" y="2783205"/>
            <a:ext cx="3647440" cy="3093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ndara"/>
                <a:cs typeface="Candara"/>
              </a:rPr>
              <a:t>Processed Food</a:t>
            </a:r>
            <a:r>
              <a:rPr sz="2400" b="1" spc="-65" dirty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ndara"/>
                <a:cs typeface="Candara"/>
              </a:rPr>
              <a:t>Products…</a:t>
            </a:r>
            <a:endParaRPr sz="24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199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dirty="0">
                <a:solidFill>
                  <a:srgbClr val="FF0000"/>
                </a:solidFill>
                <a:latin typeface="Candara"/>
                <a:cs typeface="Candara"/>
              </a:rPr>
              <a:t>Often </a:t>
            </a:r>
            <a:r>
              <a:rPr sz="2600" spc="-5" dirty="0">
                <a:solidFill>
                  <a:srgbClr val="FF0000"/>
                </a:solidFill>
                <a:latin typeface="Candara"/>
                <a:cs typeface="Candara"/>
              </a:rPr>
              <a:t>lacking in</a:t>
            </a:r>
            <a:r>
              <a:rPr sz="2600" spc="-45" dirty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FF0000"/>
                </a:solidFill>
                <a:latin typeface="Candara"/>
                <a:cs typeface="Candara"/>
              </a:rPr>
              <a:t>fiber</a:t>
            </a:r>
            <a:endParaRPr sz="2600" dirty="0">
              <a:latin typeface="Candara"/>
              <a:cs typeface="Candara"/>
            </a:endParaRPr>
          </a:p>
          <a:p>
            <a:pPr marL="287020" indent="-274320">
              <a:lnSpc>
                <a:spcPts val="2965"/>
              </a:lnSpc>
              <a:spcBef>
                <a:spcPts val="31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spc="-5" dirty="0">
                <a:solidFill>
                  <a:srgbClr val="FF0000"/>
                </a:solidFill>
                <a:latin typeface="Candara"/>
                <a:cs typeface="Candara"/>
              </a:rPr>
              <a:t>Chemically-created</a:t>
            </a:r>
            <a:endParaRPr sz="2600" dirty="0">
              <a:latin typeface="Candara"/>
              <a:cs typeface="Candara"/>
            </a:endParaRPr>
          </a:p>
          <a:p>
            <a:pPr marR="45720" algn="ctr">
              <a:lnSpc>
                <a:spcPts val="2965"/>
              </a:lnSpc>
            </a:pPr>
            <a:r>
              <a:rPr sz="2600" spc="-5" dirty="0">
                <a:solidFill>
                  <a:srgbClr val="FF0000"/>
                </a:solidFill>
                <a:latin typeface="Candara"/>
                <a:cs typeface="Candara"/>
              </a:rPr>
              <a:t>vitamins </a:t>
            </a:r>
            <a:r>
              <a:rPr sz="2600" dirty="0">
                <a:solidFill>
                  <a:srgbClr val="FF0000"/>
                </a:solidFill>
                <a:latin typeface="Candara"/>
                <a:cs typeface="Candara"/>
              </a:rPr>
              <a:t>and</a:t>
            </a:r>
            <a:r>
              <a:rPr sz="2600" spc="-45" dirty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sz="2600" spc="-5" dirty="0">
                <a:solidFill>
                  <a:srgbClr val="FF0000"/>
                </a:solidFill>
                <a:latin typeface="Candara"/>
                <a:cs typeface="Candara"/>
              </a:rPr>
              <a:t>minerals</a:t>
            </a:r>
            <a:endParaRPr sz="26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dirty="0">
                <a:solidFill>
                  <a:srgbClr val="FF0000"/>
                </a:solidFill>
                <a:latin typeface="Candara"/>
                <a:cs typeface="Candara"/>
              </a:rPr>
              <a:t>Unhealthy</a:t>
            </a:r>
            <a:r>
              <a:rPr sz="2600" spc="-5" dirty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FF0000"/>
                </a:solidFill>
                <a:latin typeface="Candara"/>
                <a:cs typeface="Candara"/>
              </a:rPr>
              <a:t>fats</a:t>
            </a:r>
            <a:endParaRPr sz="2600" dirty="0">
              <a:latin typeface="Candara"/>
              <a:cs typeface="Candara"/>
            </a:endParaRPr>
          </a:p>
          <a:p>
            <a:pPr marL="287020" marR="997585" indent="-274320">
              <a:lnSpc>
                <a:spcPts val="2810"/>
              </a:lnSpc>
              <a:spcBef>
                <a:spcPts val="66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600" spc="-5" dirty="0">
                <a:solidFill>
                  <a:srgbClr val="FF0000"/>
                </a:solidFill>
                <a:latin typeface="Candara"/>
                <a:cs typeface="Candara"/>
              </a:rPr>
              <a:t>Added sugar</a:t>
            </a:r>
            <a:r>
              <a:rPr sz="2600" spc="-90" dirty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sz="2600" dirty="0">
                <a:solidFill>
                  <a:srgbClr val="FF0000"/>
                </a:solidFill>
                <a:latin typeface="Candara"/>
                <a:cs typeface="Candara"/>
              </a:rPr>
              <a:t>and  sweeteners</a:t>
            </a:r>
            <a:endParaRPr sz="2600" dirty="0">
              <a:latin typeface="Candara"/>
              <a:cs typeface="Candar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6400" y="1447802"/>
            <a:ext cx="1148016" cy="1335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0" y="1447800"/>
            <a:ext cx="2057400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833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28600"/>
            <a:ext cx="8695944" cy="1426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47485" y="859284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22" y="0"/>
                </a:moveTo>
                <a:lnTo>
                  <a:pt x="2869945" y="0"/>
                </a:lnTo>
                <a:lnTo>
                  <a:pt x="2748788" y="20065"/>
                </a:lnTo>
                <a:lnTo>
                  <a:pt x="2625470" y="42290"/>
                </a:lnTo>
                <a:lnTo>
                  <a:pt x="2370455" y="91439"/>
                </a:lnTo>
                <a:lnTo>
                  <a:pt x="2102485" y="149478"/>
                </a:lnTo>
                <a:lnTo>
                  <a:pt x="1821941" y="216407"/>
                </a:lnTo>
                <a:lnTo>
                  <a:pt x="1564639" y="281050"/>
                </a:lnTo>
                <a:lnTo>
                  <a:pt x="841883" y="443991"/>
                </a:lnTo>
                <a:lnTo>
                  <a:pt x="620775" y="488568"/>
                </a:lnTo>
                <a:lnTo>
                  <a:pt x="199771" y="566673"/>
                </a:lnTo>
                <a:lnTo>
                  <a:pt x="0" y="600201"/>
                </a:lnTo>
                <a:lnTo>
                  <a:pt x="138175" y="620267"/>
                </a:lnTo>
                <a:lnTo>
                  <a:pt x="270001" y="638047"/>
                </a:lnTo>
                <a:lnTo>
                  <a:pt x="397510" y="653668"/>
                </a:lnTo>
                <a:lnTo>
                  <a:pt x="644143" y="680465"/>
                </a:lnTo>
                <a:lnTo>
                  <a:pt x="873760" y="698372"/>
                </a:lnTo>
                <a:lnTo>
                  <a:pt x="984249" y="705103"/>
                </a:lnTo>
                <a:lnTo>
                  <a:pt x="1092708" y="709548"/>
                </a:lnTo>
                <a:lnTo>
                  <a:pt x="1296796" y="713993"/>
                </a:lnTo>
                <a:lnTo>
                  <a:pt x="1394587" y="713993"/>
                </a:lnTo>
                <a:lnTo>
                  <a:pt x="1583816" y="709548"/>
                </a:lnTo>
                <a:lnTo>
                  <a:pt x="1673097" y="705103"/>
                </a:lnTo>
                <a:lnTo>
                  <a:pt x="1843150" y="691641"/>
                </a:lnTo>
                <a:lnTo>
                  <a:pt x="1926082" y="682751"/>
                </a:lnTo>
                <a:lnTo>
                  <a:pt x="2083435" y="660400"/>
                </a:lnTo>
                <a:lnTo>
                  <a:pt x="2232152" y="633602"/>
                </a:lnTo>
                <a:lnTo>
                  <a:pt x="2372487" y="602360"/>
                </a:lnTo>
                <a:lnTo>
                  <a:pt x="2440559" y="584580"/>
                </a:lnTo>
                <a:lnTo>
                  <a:pt x="2506471" y="566673"/>
                </a:lnTo>
                <a:lnTo>
                  <a:pt x="2633980" y="526541"/>
                </a:lnTo>
                <a:lnTo>
                  <a:pt x="2755138" y="481964"/>
                </a:lnTo>
                <a:lnTo>
                  <a:pt x="2872105" y="435101"/>
                </a:lnTo>
                <a:lnTo>
                  <a:pt x="2876422" y="432815"/>
                </a:lnTo>
                <a:lnTo>
                  <a:pt x="2876422" y="0"/>
                </a:lnTo>
                <a:close/>
              </a:path>
            </a:pathLst>
          </a:custGeom>
          <a:solidFill>
            <a:srgbClr val="C5E7FB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19375" y="730886"/>
            <a:ext cx="5544820" cy="850265"/>
          </a:xfrm>
          <a:custGeom>
            <a:avLst/>
            <a:gdLst/>
            <a:ahLst/>
            <a:cxnLst/>
            <a:rect l="l" t="t" r="r" b="b"/>
            <a:pathLst>
              <a:path w="5544820" h="850265">
                <a:moveTo>
                  <a:pt x="852424" y="0"/>
                </a:moveTo>
                <a:lnTo>
                  <a:pt x="684529" y="0"/>
                </a:lnTo>
                <a:lnTo>
                  <a:pt x="527176" y="4444"/>
                </a:lnTo>
                <a:lnTo>
                  <a:pt x="380492" y="11175"/>
                </a:lnTo>
                <a:lnTo>
                  <a:pt x="244475" y="22351"/>
                </a:lnTo>
                <a:lnTo>
                  <a:pt x="116839" y="35687"/>
                </a:lnTo>
                <a:lnTo>
                  <a:pt x="0" y="53593"/>
                </a:lnTo>
                <a:lnTo>
                  <a:pt x="333756" y="96012"/>
                </a:lnTo>
                <a:lnTo>
                  <a:pt x="693038" y="156210"/>
                </a:lnTo>
                <a:lnTo>
                  <a:pt x="1077849" y="234314"/>
                </a:lnTo>
                <a:lnTo>
                  <a:pt x="1281938" y="279018"/>
                </a:lnTo>
                <a:lnTo>
                  <a:pt x="1866519" y="421766"/>
                </a:lnTo>
                <a:lnTo>
                  <a:pt x="2559558" y="575690"/>
                </a:lnTo>
                <a:lnTo>
                  <a:pt x="2723261" y="606932"/>
                </a:lnTo>
                <a:lnTo>
                  <a:pt x="2878454" y="638175"/>
                </a:lnTo>
                <a:lnTo>
                  <a:pt x="3031616" y="667257"/>
                </a:lnTo>
                <a:lnTo>
                  <a:pt x="3324987" y="716279"/>
                </a:lnTo>
                <a:lnTo>
                  <a:pt x="3465322" y="738631"/>
                </a:lnTo>
                <a:lnTo>
                  <a:pt x="3733165" y="774318"/>
                </a:lnTo>
                <a:lnTo>
                  <a:pt x="3986149" y="805561"/>
                </a:lnTo>
                <a:lnTo>
                  <a:pt x="4107306" y="816737"/>
                </a:lnTo>
                <a:lnTo>
                  <a:pt x="4336923" y="834516"/>
                </a:lnTo>
                <a:lnTo>
                  <a:pt x="4447413" y="841248"/>
                </a:lnTo>
                <a:lnTo>
                  <a:pt x="4660010" y="850138"/>
                </a:lnTo>
                <a:lnTo>
                  <a:pt x="4857750" y="850138"/>
                </a:lnTo>
                <a:lnTo>
                  <a:pt x="5044821" y="845692"/>
                </a:lnTo>
                <a:lnTo>
                  <a:pt x="5134102" y="841248"/>
                </a:lnTo>
                <a:lnTo>
                  <a:pt x="5221351" y="834516"/>
                </a:lnTo>
                <a:lnTo>
                  <a:pt x="5467984" y="807719"/>
                </a:lnTo>
                <a:lnTo>
                  <a:pt x="5544439" y="796670"/>
                </a:lnTo>
                <a:lnTo>
                  <a:pt x="5297805" y="765428"/>
                </a:lnTo>
                <a:lnTo>
                  <a:pt x="5036311" y="727455"/>
                </a:lnTo>
                <a:lnTo>
                  <a:pt x="4468749" y="629285"/>
                </a:lnTo>
                <a:lnTo>
                  <a:pt x="4160520" y="566801"/>
                </a:lnTo>
                <a:lnTo>
                  <a:pt x="3835146" y="497586"/>
                </a:lnTo>
                <a:lnTo>
                  <a:pt x="2850896" y="263398"/>
                </a:lnTo>
                <a:lnTo>
                  <a:pt x="2583053" y="205359"/>
                </a:lnTo>
                <a:lnTo>
                  <a:pt x="2327910" y="156210"/>
                </a:lnTo>
                <a:lnTo>
                  <a:pt x="2204592" y="133857"/>
                </a:lnTo>
                <a:lnTo>
                  <a:pt x="2083435" y="113791"/>
                </a:lnTo>
                <a:lnTo>
                  <a:pt x="1966467" y="96012"/>
                </a:lnTo>
                <a:lnTo>
                  <a:pt x="1628394" y="51307"/>
                </a:lnTo>
                <a:lnTo>
                  <a:pt x="1417954" y="31241"/>
                </a:lnTo>
                <a:lnTo>
                  <a:pt x="1220215" y="15620"/>
                </a:lnTo>
                <a:lnTo>
                  <a:pt x="1030986" y="4444"/>
                </a:lnTo>
                <a:lnTo>
                  <a:pt x="852424" y="0"/>
                </a:lnTo>
                <a:close/>
              </a:path>
            </a:pathLst>
          </a:custGeom>
          <a:solidFill>
            <a:srgbClr val="C5E7FB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28671" y="743204"/>
            <a:ext cx="5467985" cy="774700"/>
          </a:xfrm>
          <a:custGeom>
            <a:avLst/>
            <a:gdLst/>
            <a:ahLst/>
            <a:cxnLst/>
            <a:rect l="l" t="t" r="r" b="b"/>
            <a:pathLst>
              <a:path w="5467984" h="774700">
                <a:moveTo>
                  <a:pt x="0" y="78105"/>
                </a:moveTo>
                <a:lnTo>
                  <a:pt x="19177" y="73660"/>
                </a:lnTo>
                <a:lnTo>
                  <a:pt x="76581" y="62484"/>
                </a:lnTo>
                <a:lnTo>
                  <a:pt x="174371" y="46862"/>
                </a:lnTo>
                <a:lnTo>
                  <a:pt x="238125" y="37973"/>
                </a:lnTo>
                <a:lnTo>
                  <a:pt x="312547" y="28956"/>
                </a:lnTo>
                <a:lnTo>
                  <a:pt x="395478" y="22351"/>
                </a:lnTo>
                <a:lnTo>
                  <a:pt x="491108" y="15621"/>
                </a:lnTo>
                <a:lnTo>
                  <a:pt x="595376" y="8890"/>
                </a:lnTo>
                <a:lnTo>
                  <a:pt x="712216" y="4445"/>
                </a:lnTo>
                <a:lnTo>
                  <a:pt x="839851" y="2286"/>
                </a:lnTo>
                <a:lnTo>
                  <a:pt x="978027" y="0"/>
                </a:lnTo>
                <a:lnTo>
                  <a:pt x="1126870" y="2286"/>
                </a:lnTo>
                <a:lnTo>
                  <a:pt x="1286256" y="6731"/>
                </a:lnTo>
                <a:lnTo>
                  <a:pt x="1458468" y="15621"/>
                </a:lnTo>
                <a:lnTo>
                  <a:pt x="1641348" y="26797"/>
                </a:lnTo>
                <a:lnTo>
                  <a:pt x="1834769" y="44576"/>
                </a:lnTo>
                <a:lnTo>
                  <a:pt x="2041017" y="64643"/>
                </a:lnTo>
                <a:lnTo>
                  <a:pt x="2259965" y="89281"/>
                </a:lnTo>
                <a:lnTo>
                  <a:pt x="2489581" y="118237"/>
                </a:lnTo>
                <a:lnTo>
                  <a:pt x="2731897" y="153924"/>
                </a:lnTo>
                <a:lnTo>
                  <a:pt x="2984881" y="194183"/>
                </a:lnTo>
                <a:lnTo>
                  <a:pt x="3250692" y="240919"/>
                </a:lnTo>
                <a:lnTo>
                  <a:pt x="3529203" y="296799"/>
                </a:lnTo>
                <a:lnTo>
                  <a:pt x="3820413" y="356997"/>
                </a:lnTo>
                <a:lnTo>
                  <a:pt x="4124452" y="423925"/>
                </a:lnTo>
                <a:lnTo>
                  <a:pt x="4441189" y="499872"/>
                </a:lnTo>
                <a:lnTo>
                  <a:pt x="4770755" y="582422"/>
                </a:lnTo>
                <a:lnTo>
                  <a:pt x="5113020" y="673862"/>
                </a:lnTo>
                <a:lnTo>
                  <a:pt x="5467984" y="77431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9463" y="729869"/>
            <a:ext cx="3308350" cy="651510"/>
          </a:xfrm>
          <a:custGeom>
            <a:avLst/>
            <a:gdLst/>
            <a:ahLst/>
            <a:cxnLst/>
            <a:rect l="l" t="t" r="r" b="b"/>
            <a:pathLst>
              <a:path w="3308350" h="651510">
                <a:moveTo>
                  <a:pt x="0" y="651509"/>
                </a:moveTo>
                <a:lnTo>
                  <a:pt x="95631" y="624713"/>
                </a:lnTo>
                <a:lnTo>
                  <a:pt x="357250" y="555497"/>
                </a:lnTo>
                <a:lnTo>
                  <a:pt x="537845" y="508634"/>
                </a:lnTo>
                <a:lnTo>
                  <a:pt x="746251" y="457326"/>
                </a:lnTo>
                <a:lnTo>
                  <a:pt x="978027" y="401573"/>
                </a:lnTo>
                <a:lnTo>
                  <a:pt x="1226692" y="341375"/>
                </a:lnTo>
                <a:lnTo>
                  <a:pt x="1490344" y="283336"/>
                </a:lnTo>
                <a:lnTo>
                  <a:pt x="1760346" y="225297"/>
                </a:lnTo>
                <a:lnTo>
                  <a:pt x="2036698" y="171703"/>
                </a:lnTo>
                <a:lnTo>
                  <a:pt x="2310891" y="120395"/>
                </a:lnTo>
                <a:lnTo>
                  <a:pt x="2447036" y="98170"/>
                </a:lnTo>
                <a:lnTo>
                  <a:pt x="2578862" y="75818"/>
                </a:lnTo>
                <a:lnTo>
                  <a:pt x="2710688" y="57911"/>
                </a:lnTo>
                <a:lnTo>
                  <a:pt x="2838195" y="40131"/>
                </a:lnTo>
                <a:lnTo>
                  <a:pt x="2963671" y="26669"/>
                </a:lnTo>
                <a:lnTo>
                  <a:pt x="3082670" y="15620"/>
                </a:lnTo>
                <a:lnTo>
                  <a:pt x="3197479" y="6603"/>
                </a:lnTo>
                <a:lnTo>
                  <a:pt x="330796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671" y="714250"/>
            <a:ext cx="8723630" cy="1330325"/>
          </a:xfrm>
          <a:custGeom>
            <a:avLst/>
            <a:gdLst/>
            <a:ahLst/>
            <a:cxnLst/>
            <a:rect l="l" t="t" r="r" b="b"/>
            <a:pathLst>
              <a:path w="8723630" h="1330325">
                <a:moveTo>
                  <a:pt x="1556042" y="0"/>
                </a:moveTo>
                <a:lnTo>
                  <a:pt x="1402753" y="0"/>
                </a:lnTo>
                <a:lnTo>
                  <a:pt x="1258100" y="4444"/>
                </a:lnTo>
                <a:lnTo>
                  <a:pt x="1121829" y="11049"/>
                </a:lnTo>
                <a:lnTo>
                  <a:pt x="874890" y="33400"/>
                </a:lnTo>
                <a:lnTo>
                  <a:pt x="762063" y="49022"/>
                </a:lnTo>
                <a:lnTo>
                  <a:pt x="659891" y="64642"/>
                </a:lnTo>
                <a:lnTo>
                  <a:pt x="564095" y="82550"/>
                </a:lnTo>
                <a:lnTo>
                  <a:pt x="478955" y="102615"/>
                </a:lnTo>
                <a:lnTo>
                  <a:pt x="398056" y="120396"/>
                </a:lnTo>
                <a:lnTo>
                  <a:pt x="327812" y="140462"/>
                </a:lnTo>
                <a:lnTo>
                  <a:pt x="206476" y="178435"/>
                </a:lnTo>
                <a:lnTo>
                  <a:pt x="157518" y="196341"/>
                </a:lnTo>
                <a:lnTo>
                  <a:pt x="51079" y="240918"/>
                </a:lnTo>
                <a:lnTo>
                  <a:pt x="0" y="267715"/>
                </a:lnTo>
                <a:lnTo>
                  <a:pt x="0" y="1329816"/>
                </a:lnTo>
                <a:lnTo>
                  <a:pt x="8719096" y="1329816"/>
                </a:lnTo>
                <a:lnTo>
                  <a:pt x="8723414" y="1323086"/>
                </a:lnTo>
                <a:lnTo>
                  <a:pt x="8723414" y="850138"/>
                </a:lnTo>
                <a:lnTo>
                  <a:pt x="7182142" y="850138"/>
                </a:lnTo>
                <a:lnTo>
                  <a:pt x="7043839" y="847851"/>
                </a:lnTo>
                <a:lnTo>
                  <a:pt x="6899059" y="843406"/>
                </a:lnTo>
                <a:lnTo>
                  <a:pt x="6750088" y="836676"/>
                </a:lnTo>
                <a:lnTo>
                  <a:pt x="6594640" y="825500"/>
                </a:lnTo>
                <a:lnTo>
                  <a:pt x="6260503" y="792099"/>
                </a:lnTo>
                <a:lnTo>
                  <a:pt x="5900712" y="745236"/>
                </a:lnTo>
                <a:lnTo>
                  <a:pt x="5709196" y="716152"/>
                </a:lnTo>
                <a:lnTo>
                  <a:pt x="5509044" y="682751"/>
                </a:lnTo>
                <a:lnTo>
                  <a:pt x="5302542" y="644778"/>
                </a:lnTo>
                <a:lnTo>
                  <a:pt x="4861979" y="557784"/>
                </a:lnTo>
                <a:lnTo>
                  <a:pt x="4387253" y="452881"/>
                </a:lnTo>
                <a:lnTo>
                  <a:pt x="4136047" y="394842"/>
                </a:lnTo>
                <a:lnTo>
                  <a:pt x="3614458" y="267715"/>
                </a:lnTo>
                <a:lnTo>
                  <a:pt x="3122841" y="165100"/>
                </a:lnTo>
                <a:lnTo>
                  <a:pt x="2892844" y="124840"/>
                </a:lnTo>
                <a:lnTo>
                  <a:pt x="2673642" y="91439"/>
                </a:lnTo>
                <a:lnTo>
                  <a:pt x="2462949" y="62356"/>
                </a:lnTo>
                <a:lnTo>
                  <a:pt x="2262797" y="40131"/>
                </a:lnTo>
                <a:lnTo>
                  <a:pt x="2073313" y="22225"/>
                </a:lnTo>
                <a:lnTo>
                  <a:pt x="1719999" y="2159"/>
                </a:lnTo>
                <a:lnTo>
                  <a:pt x="1556042" y="0"/>
                </a:lnTo>
                <a:close/>
              </a:path>
              <a:path w="8723630" h="1330325">
                <a:moveTo>
                  <a:pt x="8723414" y="568960"/>
                </a:moveTo>
                <a:lnTo>
                  <a:pt x="8638197" y="604647"/>
                </a:lnTo>
                <a:lnTo>
                  <a:pt x="8557298" y="635888"/>
                </a:lnTo>
                <a:lnTo>
                  <a:pt x="8472208" y="664844"/>
                </a:lnTo>
                <a:lnTo>
                  <a:pt x="8295551" y="718438"/>
                </a:lnTo>
                <a:lnTo>
                  <a:pt x="8201825" y="742950"/>
                </a:lnTo>
                <a:lnTo>
                  <a:pt x="8005991" y="783081"/>
                </a:lnTo>
                <a:lnTo>
                  <a:pt x="7901724" y="800988"/>
                </a:lnTo>
                <a:lnTo>
                  <a:pt x="7680363" y="827786"/>
                </a:lnTo>
                <a:lnTo>
                  <a:pt x="7441857" y="845565"/>
                </a:lnTo>
                <a:lnTo>
                  <a:pt x="7314222" y="850138"/>
                </a:lnTo>
                <a:lnTo>
                  <a:pt x="8723414" y="850138"/>
                </a:lnTo>
                <a:lnTo>
                  <a:pt x="8723414" y="568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" y="1981200"/>
            <a:ext cx="7067550" cy="3005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5940" y="696213"/>
            <a:ext cx="76295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0000"/>
                </a:solidFill>
                <a:latin typeface="Candara"/>
                <a:cs typeface="Candara"/>
              </a:rPr>
              <a:t>Plants </a:t>
            </a:r>
            <a:r>
              <a:rPr sz="2800" b="1" spc="-10" dirty="0">
                <a:solidFill>
                  <a:srgbClr val="000000"/>
                </a:solidFill>
                <a:latin typeface="Candara"/>
                <a:cs typeface="Candara"/>
              </a:rPr>
              <a:t>contain </a:t>
            </a:r>
            <a:r>
              <a:rPr sz="2800" b="1" spc="-5" dirty="0">
                <a:solidFill>
                  <a:srgbClr val="000000"/>
                </a:solidFill>
                <a:latin typeface="Candara"/>
                <a:cs typeface="Candara"/>
              </a:rPr>
              <a:t>healing </a:t>
            </a:r>
            <a:r>
              <a:rPr sz="2800" b="1" spc="-10" dirty="0">
                <a:solidFill>
                  <a:srgbClr val="000000"/>
                </a:solidFill>
                <a:latin typeface="Candara"/>
                <a:cs typeface="Candara"/>
              </a:rPr>
              <a:t>compounds. </a:t>
            </a:r>
            <a:r>
              <a:rPr sz="2800" b="1" spc="-5" dirty="0">
                <a:solidFill>
                  <a:srgbClr val="000000"/>
                </a:solidFill>
                <a:latin typeface="Candara"/>
                <a:cs typeface="Candara"/>
              </a:rPr>
              <a:t>Many of these  </a:t>
            </a:r>
            <a:r>
              <a:rPr sz="2800" b="1" spc="-10" dirty="0">
                <a:solidFill>
                  <a:srgbClr val="000000"/>
                </a:solidFill>
                <a:latin typeface="Candara"/>
                <a:cs typeface="Candara"/>
              </a:rPr>
              <a:t>compounds </a:t>
            </a:r>
            <a:r>
              <a:rPr sz="2800" b="1" spc="-5" dirty="0">
                <a:solidFill>
                  <a:srgbClr val="000000"/>
                </a:solidFill>
                <a:latin typeface="Candara"/>
                <a:cs typeface="Candara"/>
              </a:rPr>
              <a:t>we do not </a:t>
            </a:r>
            <a:r>
              <a:rPr sz="2800" b="1" spc="-10" dirty="0">
                <a:solidFill>
                  <a:srgbClr val="000000"/>
                </a:solidFill>
                <a:latin typeface="Candara"/>
                <a:cs typeface="Candara"/>
              </a:rPr>
              <a:t>know very much about</a:t>
            </a:r>
            <a:r>
              <a:rPr sz="2800" b="1" spc="1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Candara"/>
                <a:cs typeface="Candara"/>
              </a:rPr>
              <a:t>yet.</a:t>
            </a:r>
            <a:endParaRPr sz="2800">
              <a:latin typeface="Candara"/>
              <a:cs typeface="Candar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91120" y="4697844"/>
            <a:ext cx="1571878" cy="18290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9643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4DA2D-A132-7545-A9BC-672188A3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8" y="1806223"/>
            <a:ext cx="7408333" cy="4319941"/>
          </a:xfrm>
        </p:spPr>
        <p:txBody>
          <a:bodyPr>
            <a:noAutofit/>
          </a:bodyPr>
          <a:lstStyle/>
          <a:p>
            <a:r>
              <a:rPr lang="en-US" dirty="0"/>
              <a:t>Everyone at any age can benefit from improved nutrition</a:t>
            </a:r>
          </a:p>
          <a:p>
            <a:r>
              <a:rPr lang="en-US" dirty="0"/>
              <a:t>When everyone has information and support for making changes, people can support one another as they embrace change</a:t>
            </a:r>
          </a:p>
          <a:p>
            <a:r>
              <a:rPr lang="en-US" dirty="0"/>
              <a:t>Children can encourage and teach parents</a:t>
            </a:r>
          </a:p>
          <a:p>
            <a:r>
              <a:rPr lang="en-US" dirty="0"/>
              <a:t>The wisdom of Elders is shared with Youth and families</a:t>
            </a:r>
          </a:p>
          <a:p>
            <a:r>
              <a:rPr lang="en-US" dirty="0"/>
              <a:t>Synergy occurs when nutrition education messages are repeated throughout the community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6077AE-842E-7044-8FCD-D52644484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Why is it important to include everyone in your Nutrition Education program? </a:t>
            </a:r>
          </a:p>
        </p:txBody>
      </p:sp>
    </p:spTree>
    <p:extLst>
      <p:ext uri="{BB962C8B-B14F-4D97-AF65-F5344CB8AC3E}">
        <p14:creationId xmlns:p14="http://schemas.microsoft.com/office/powerpoint/2010/main" val="1992404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81492"/>
            <a:ext cx="8229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Tiwa Babies Collaborative Cooking</a:t>
            </a:r>
          </a:p>
          <a:p>
            <a:pPr marL="1905" algn="ctr">
              <a:lnSpc>
                <a:spcPct val="100000"/>
              </a:lnSpc>
            </a:pPr>
            <a:r>
              <a:rPr spc="-10" dirty="0"/>
              <a:t>Class</a:t>
            </a:r>
          </a:p>
        </p:txBody>
      </p:sp>
      <p:sp>
        <p:nvSpPr>
          <p:cNvPr id="3" name="object 3"/>
          <p:cNvSpPr/>
          <p:nvPr/>
        </p:nvSpPr>
        <p:spPr>
          <a:xfrm>
            <a:off x="457201" y="1828802"/>
            <a:ext cx="4567809" cy="2568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14801" y="3800309"/>
            <a:ext cx="4707255" cy="2647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4895850"/>
            <a:ext cx="295084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This was </a:t>
            </a:r>
            <a:r>
              <a:rPr sz="1800" dirty="0">
                <a:solidFill>
                  <a:srgbClr val="006FC0"/>
                </a:solidFill>
                <a:latin typeface="Candara"/>
                <a:cs typeface="Candara"/>
              </a:rPr>
              <a:t>a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collaborative </a:t>
            </a:r>
            <a:r>
              <a:rPr sz="1800" dirty="0">
                <a:solidFill>
                  <a:srgbClr val="006FC0"/>
                </a:solidFill>
                <a:latin typeface="Candara"/>
                <a:cs typeface="Candara"/>
              </a:rPr>
              <a:t>class 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held with </a:t>
            </a:r>
            <a:r>
              <a:rPr sz="1800" spc="-20" dirty="0">
                <a:solidFill>
                  <a:srgbClr val="006FC0"/>
                </a:solidFill>
                <a:latin typeface="Candara"/>
                <a:cs typeface="Candara"/>
              </a:rPr>
              <a:t>Taos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Children’s </a:t>
            </a:r>
            <a:r>
              <a:rPr sz="1800" spc="-20" dirty="0">
                <a:solidFill>
                  <a:srgbClr val="006FC0"/>
                </a:solidFill>
                <a:latin typeface="Candara"/>
                <a:cs typeface="Candara"/>
              </a:rPr>
              <a:t>Trust 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Fund.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05374" y="2609215"/>
            <a:ext cx="31095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Class participants </a:t>
            </a:r>
            <a:r>
              <a:rPr sz="1800" dirty="0">
                <a:solidFill>
                  <a:srgbClr val="006FC0"/>
                </a:solidFill>
                <a:latin typeface="Candara"/>
                <a:cs typeface="Candara"/>
              </a:rPr>
              <a:t>made three 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meals </a:t>
            </a:r>
            <a:r>
              <a:rPr sz="1800" dirty="0">
                <a:solidFill>
                  <a:srgbClr val="006FC0"/>
                </a:solidFill>
                <a:latin typeface="Candara"/>
                <a:cs typeface="Candara"/>
              </a:rPr>
              <a:t>for their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families </a:t>
            </a:r>
            <a:r>
              <a:rPr sz="1800" dirty="0">
                <a:solidFill>
                  <a:srgbClr val="006FC0"/>
                </a:solidFill>
                <a:latin typeface="Candara"/>
                <a:cs typeface="Candara"/>
              </a:rPr>
              <a:t>and</a:t>
            </a:r>
            <a:r>
              <a:rPr sz="1800" spc="-90" dirty="0">
                <a:solidFill>
                  <a:srgbClr val="006FC0"/>
                </a:solidFill>
                <a:latin typeface="Candara"/>
                <a:cs typeface="Candara"/>
              </a:rPr>
              <a:t> </a:t>
            </a:r>
            <a:r>
              <a:rPr sz="1800" dirty="0">
                <a:solidFill>
                  <a:srgbClr val="006FC0"/>
                </a:solidFill>
                <a:latin typeface="Candara"/>
                <a:cs typeface="Candara"/>
              </a:rPr>
              <a:t>they  received a</a:t>
            </a:r>
            <a:r>
              <a:rPr sz="1800" spc="-20" dirty="0">
                <a:solidFill>
                  <a:srgbClr val="006FC0"/>
                </a:solidFill>
                <a:latin typeface="Candara"/>
                <a:cs typeface="Candar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ndara"/>
                <a:cs typeface="Candara"/>
              </a:rPr>
              <a:t>crockpot.</a:t>
            </a:r>
            <a:endParaRPr sz="180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56226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1ECEF9-11AE-484C-8EC4-80FCE99F0E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9402287"/>
              </p:ext>
            </p:extLst>
          </p:nvPr>
        </p:nvGraphicFramePr>
        <p:xfrm>
          <a:off x="228600" y="1524000"/>
          <a:ext cx="8686801" cy="4840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860">
                  <a:extLst>
                    <a:ext uri="{9D8B030D-6E8A-4147-A177-3AD203B41FA5}">
                      <a16:colId xmlns:a16="http://schemas.microsoft.com/office/drawing/2014/main" val="1115201215"/>
                    </a:ext>
                  </a:extLst>
                </a:gridCol>
                <a:gridCol w="876368">
                  <a:extLst>
                    <a:ext uri="{9D8B030D-6E8A-4147-A177-3AD203B41FA5}">
                      <a16:colId xmlns:a16="http://schemas.microsoft.com/office/drawing/2014/main" val="2509391907"/>
                    </a:ext>
                  </a:extLst>
                </a:gridCol>
                <a:gridCol w="3192172">
                  <a:extLst>
                    <a:ext uri="{9D8B030D-6E8A-4147-A177-3AD203B41FA5}">
                      <a16:colId xmlns:a16="http://schemas.microsoft.com/office/drawing/2014/main" val="3409816374"/>
                    </a:ext>
                  </a:extLst>
                </a:gridCol>
                <a:gridCol w="2819401">
                  <a:extLst>
                    <a:ext uri="{9D8B030D-6E8A-4147-A177-3AD203B41FA5}">
                      <a16:colId xmlns:a16="http://schemas.microsoft.com/office/drawing/2014/main" val="3944542810"/>
                    </a:ext>
                  </a:extLst>
                </a:gridCol>
              </a:tblGrid>
              <a:tr h="602673">
                <a:tc>
                  <a:txBody>
                    <a:bodyPr/>
                    <a:lstStyle/>
                    <a:p>
                      <a:r>
                        <a:rPr lang="en-US" sz="1200" dirty="0"/>
                        <a:t>4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 skills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 recipes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94779"/>
                  </a:ext>
                </a:extLst>
              </a:tr>
              <a:tr h="1015341">
                <a:tc>
                  <a:txBody>
                    <a:bodyPr/>
                    <a:lstStyle/>
                    <a:p>
                      <a:r>
                        <a:rPr lang="en-US" sz="1200" dirty="0"/>
                        <a:t>Food forms the fiber of our being – supporting healthy growth and development</a:t>
                      </a:r>
                    </a:p>
                    <a:p>
                      <a:r>
                        <a:rPr lang="en-US" sz="1200" dirty="0"/>
                        <a:t>(pregnancy support)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Make-it and Take-it foods in a mason jar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Meal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Happy Hummus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82517"/>
                  </a:ext>
                </a:extLst>
              </a:tr>
              <a:tr h="855024">
                <a:tc>
                  <a:txBody>
                    <a:bodyPr/>
                    <a:lstStyle/>
                    <a:p>
                      <a:r>
                        <a:rPr lang="en-US" sz="1200" dirty="0"/>
                        <a:t>Making your own food makes healthy food affordable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Cooking from the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Crock pot cooking and freezer meals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Vegetarian Lasagna Soup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83457"/>
                  </a:ext>
                </a:extLst>
              </a:tr>
              <a:tr h="855024">
                <a:tc>
                  <a:txBody>
                    <a:bodyPr/>
                    <a:lstStyle/>
                    <a:p>
                      <a:r>
                        <a:rPr lang="en-US" sz="1200" dirty="0"/>
                        <a:t>Preventing picky eating in children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Making baby food and teething biscuits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Label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Sweet Potato Turkey Chili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386345"/>
                  </a:ext>
                </a:extLst>
              </a:tr>
              <a:tr h="1015341">
                <a:tc>
                  <a:txBody>
                    <a:bodyPr/>
                    <a:lstStyle/>
                    <a:p>
                      <a:r>
                        <a:rPr lang="en-US" sz="1200" dirty="0"/>
                        <a:t>Make healthy snacks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Making healthy snacks for expectant moms and toddlers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Navigating WIC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Strawberry Oatmeal Bars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932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A6D3409-2277-5541-AB1F-F1EADA09C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Nutrition Education for Young Families</a:t>
            </a:r>
          </a:p>
        </p:txBody>
      </p:sp>
    </p:spTree>
    <p:extLst>
      <p:ext uri="{BB962C8B-B14F-4D97-AF65-F5344CB8AC3E}">
        <p14:creationId xmlns:p14="http://schemas.microsoft.com/office/powerpoint/2010/main" val="2732934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1" y="1845691"/>
            <a:ext cx="7613015" cy="457881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38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Buy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foods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that are in season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and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shop the</a:t>
            </a:r>
            <a:r>
              <a:rPr sz="24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sales.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Buy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whole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foods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and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season them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yourself.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ts val="2735"/>
              </a:lnSpc>
              <a:spcBef>
                <a:spcPts val="29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Buy in bulk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when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it makes sense to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do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so.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Consider</a:t>
            </a:r>
            <a:r>
              <a:rPr sz="2400" spc="-7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going</a:t>
            </a:r>
            <a:endParaRPr sz="2400">
              <a:latin typeface="Candara"/>
              <a:cs typeface="Candara"/>
            </a:endParaRPr>
          </a:p>
          <a:p>
            <a:pPr marL="286385">
              <a:lnSpc>
                <a:spcPts val="2735"/>
              </a:lnSpc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in together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with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a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friend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or family</a:t>
            </a:r>
            <a:r>
              <a:rPr sz="2400" spc="-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member</a:t>
            </a:r>
            <a:endParaRPr sz="2400">
              <a:latin typeface="Candara"/>
              <a:cs typeface="Candara"/>
            </a:endParaRPr>
          </a:p>
          <a:p>
            <a:pPr marL="279400">
              <a:lnSpc>
                <a:spcPct val="100000"/>
              </a:lnSpc>
              <a:spcBef>
                <a:spcPts val="285"/>
              </a:spcBef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for added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purchasing</a:t>
            </a:r>
            <a:r>
              <a:rPr sz="2400" spc="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power.</a:t>
            </a:r>
            <a:endParaRPr sz="2400">
              <a:latin typeface="Candara"/>
              <a:cs typeface="Candara"/>
            </a:endParaRPr>
          </a:p>
          <a:p>
            <a:pPr marL="287020" marR="714375" indent="-274320">
              <a:lnSpc>
                <a:spcPts val="2590"/>
              </a:lnSpc>
              <a:spcBef>
                <a:spcPts val="61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Prepare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and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portion food 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when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you get home from  shopping.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ts val="2735"/>
              </a:lnSpc>
              <a:spcBef>
                <a:spcPts val="254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Cook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your own food.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Freeze leftovers and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make sure</a:t>
            </a:r>
            <a:r>
              <a:rPr sz="2400" spc="-5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to</a:t>
            </a:r>
            <a:endParaRPr sz="2400">
              <a:latin typeface="Candara"/>
              <a:cs typeface="Candara"/>
            </a:endParaRPr>
          </a:p>
          <a:p>
            <a:pPr marL="286385">
              <a:lnSpc>
                <a:spcPts val="2735"/>
              </a:lnSpc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mark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what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is in the</a:t>
            </a:r>
            <a:r>
              <a:rPr sz="2400" spc="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container.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Grow some</a:t>
            </a:r>
            <a:r>
              <a:rPr sz="24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food.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ts val="2735"/>
              </a:lnSpc>
              <a:spcBef>
                <a:spcPts val="29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Look for food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that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is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growing wild around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your</a:t>
            </a:r>
            <a:r>
              <a:rPr sz="2400" spc="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home</a:t>
            </a:r>
            <a:endParaRPr sz="2400">
              <a:latin typeface="Candara"/>
              <a:cs typeface="Candara"/>
            </a:endParaRPr>
          </a:p>
          <a:p>
            <a:pPr marL="286385">
              <a:lnSpc>
                <a:spcPts val="2735"/>
              </a:lnSpc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(wild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plums,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apples, cacti,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greens,</a:t>
            </a:r>
            <a:r>
              <a:rPr sz="2400" spc="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pinon)</a:t>
            </a:r>
            <a:endParaRPr sz="240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81493"/>
            <a:ext cx="8229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Tips for Healthy Food </a:t>
            </a:r>
            <a:r>
              <a:rPr spc="-10" dirty="0"/>
              <a:t>Shopping </a:t>
            </a:r>
            <a:r>
              <a:rPr spc="-5" dirty="0"/>
              <a:t>on</a:t>
            </a:r>
            <a:r>
              <a:rPr spc="50" dirty="0"/>
              <a:t> </a:t>
            </a:r>
            <a:r>
              <a:rPr spc="-5" dirty="0"/>
              <a:t>a</a:t>
            </a:r>
            <a:r>
              <a:rPr lang="en-US" spc="-5" dirty="0"/>
              <a:t> </a:t>
            </a:r>
            <a:r>
              <a:rPr spc="-5" dirty="0"/>
              <a:t>Budget</a:t>
            </a:r>
          </a:p>
        </p:txBody>
      </p:sp>
      <p:sp>
        <p:nvSpPr>
          <p:cNvPr id="4" name="object 4"/>
          <p:cNvSpPr/>
          <p:nvPr/>
        </p:nvSpPr>
        <p:spPr>
          <a:xfrm>
            <a:off x="7473568" y="5737415"/>
            <a:ext cx="1670430" cy="11205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82891" y="3124200"/>
            <a:ext cx="1761108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2123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942" y="580391"/>
            <a:ext cx="55194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Taos </a:t>
            </a:r>
            <a:r>
              <a:rPr sz="4400" dirty="0"/>
              <a:t>Pueblo Head</a:t>
            </a:r>
            <a:r>
              <a:rPr sz="4400" spc="-30" dirty="0"/>
              <a:t> </a:t>
            </a:r>
            <a:r>
              <a:rPr sz="4400" dirty="0"/>
              <a:t>Start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62000" y="2133600"/>
            <a:ext cx="5329936" cy="29329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40" y="5567885"/>
            <a:ext cx="54540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ndara"/>
                <a:cs typeface="Candara"/>
              </a:rPr>
              <a:t>Planting </a:t>
            </a:r>
            <a:r>
              <a:rPr sz="3600" b="1" spc="-5" dirty="0">
                <a:latin typeface="Candara"/>
                <a:cs typeface="Candara"/>
              </a:rPr>
              <a:t>seeds </a:t>
            </a:r>
            <a:r>
              <a:rPr sz="3600" b="1" dirty="0">
                <a:latin typeface="Candara"/>
                <a:cs typeface="Candara"/>
              </a:rPr>
              <a:t>begins</a:t>
            </a:r>
            <a:r>
              <a:rPr sz="3600" b="1" spc="-40" dirty="0">
                <a:latin typeface="Candara"/>
                <a:cs typeface="Candara"/>
              </a:rPr>
              <a:t> </a:t>
            </a:r>
            <a:r>
              <a:rPr sz="3600" b="1" spc="-5" dirty="0">
                <a:latin typeface="Candara"/>
                <a:cs typeface="Candara"/>
              </a:rPr>
              <a:t>early!</a:t>
            </a:r>
            <a:endParaRPr sz="36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02408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A91D591-CDDB-DE43-B3AF-7C6E4C2E34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5455394"/>
              </p:ext>
            </p:extLst>
          </p:nvPr>
        </p:nvGraphicFramePr>
        <p:xfrm>
          <a:off x="304800" y="1981201"/>
          <a:ext cx="86106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198471273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58357128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667235925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647788411"/>
                    </a:ext>
                  </a:extLst>
                </a:gridCol>
              </a:tblGrid>
              <a:tr h="407180">
                <a:tc>
                  <a:txBody>
                    <a:bodyPr/>
                    <a:lstStyle/>
                    <a:p>
                      <a:r>
                        <a:rPr lang="en-US" dirty="0"/>
                        <a:t>4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recipes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97437"/>
                  </a:ext>
                </a:extLst>
              </a:tr>
              <a:tr h="1004005">
                <a:tc>
                  <a:txBody>
                    <a:bodyPr/>
                    <a:lstStyle/>
                    <a:p>
                      <a:r>
                        <a:rPr lang="en-US" sz="1600" dirty="0"/>
                        <a:t>Where does food come from?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Growing seeds and plants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Planting  seeds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Rainbow Salad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574245"/>
                  </a:ext>
                </a:extLst>
              </a:tr>
              <a:tr h="1606407">
                <a:tc>
                  <a:txBody>
                    <a:bodyPr/>
                    <a:lstStyle/>
                    <a:p>
                      <a:r>
                        <a:rPr lang="en-US" sz="1600" dirty="0"/>
                        <a:t>Introduction to the “Magic 8” foods cultivated in the Americas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  <a:p>
                      <a:r>
                        <a:rPr lang="en-US" sz="1600" dirty="0"/>
                        <a:t>Puppet shows and story 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</a:t>
                      </a:r>
                    </a:p>
                    <a:p>
                      <a:r>
                        <a:rPr lang="en-US" sz="1600" dirty="0"/>
                        <a:t>Caring for plants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Spaghetti Squash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15893"/>
                  </a:ext>
                </a:extLst>
              </a:tr>
              <a:tr h="1004005">
                <a:tc>
                  <a:txBody>
                    <a:bodyPr/>
                    <a:lstStyle/>
                    <a:p>
                      <a:r>
                        <a:rPr lang="en-US" sz="1600" dirty="0"/>
                        <a:t>Skill building for building a palate for healthy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Food detective activities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Using senses to explore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Pear-apple sauce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21564"/>
                  </a:ext>
                </a:extLst>
              </a:tr>
              <a:tr h="702803">
                <a:tc>
                  <a:txBody>
                    <a:bodyPr/>
                    <a:lstStyle/>
                    <a:p>
                      <a:r>
                        <a:rPr lang="en-US" sz="1600" dirty="0"/>
                        <a:t>What does food do for you?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Making a 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Simple food prep skills – mixing, </a:t>
                      </a:r>
                      <a:r>
                        <a:rPr lang="en-US" sz="1600" dirty="0" err="1"/>
                        <a:t>etc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Simple smoothies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4661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E808F5A-D298-8D47-A57B-1D7053BAC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Nutrition Education for Young Children </a:t>
            </a:r>
          </a:p>
        </p:txBody>
      </p:sp>
    </p:spTree>
    <p:extLst>
      <p:ext uri="{BB962C8B-B14F-4D97-AF65-F5344CB8AC3E}">
        <p14:creationId xmlns:p14="http://schemas.microsoft.com/office/powerpoint/2010/main" val="1796177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4EB4EA-ADA9-8841-A009-7AA7514E0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2675467"/>
            <a:ext cx="8534400" cy="345069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Corn</a:t>
            </a:r>
          </a:p>
          <a:p>
            <a:r>
              <a:rPr lang="en-US" dirty="0">
                <a:solidFill>
                  <a:schemeClr val="tx1"/>
                </a:solidFill>
              </a:rPr>
              <a:t>Beans</a:t>
            </a:r>
          </a:p>
          <a:p>
            <a:r>
              <a:rPr lang="en-US" dirty="0">
                <a:solidFill>
                  <a:schemeClr val="tx1"/>
                </a:solidFill>
              </a:rPr>
              <a:t>Squash</a:t>
            </a:r>
          </a:p>
          <a:p>
            <a:r>
              <a:rPr lang="en-US" dirty="0">
                <a:solidFill>
                  <a:schemeClr val="tx1"/>
                </a:solidFill>
              </a:rPr>
              <a:t>Chiles</a:t>
            </a:r>
          </a:p>
          <a:p>
            <a:r>
              <a:rPr lang="en-US" dirty="0">
                <a:solidFill>
                  <a:schemeClr val="tx1"/>
                </a:solidFill>
              </a:rPr>
              <a:t>Tomatoes</a:t>
            </a:r>
          </a:p>
          <a:p>
            <a:r>
              <a:rPr lang="en-US" dirty="0">
                <a:solidFill>
                  <a:schemeClr val="tx1"/>
                </a:solidFill>
              </a:rPr>
              <a:t>Potatoes</a:t>
            </a:r>
          </a:p>
          <a:p>
            <a:r>
              <a:rPr lang="en-US" dirty="0">
                <a:solidFill>
                  <a:schemeClr val="tx1"/>
                </a:solidFill>
              </a:rPr>
              <a:t>Cassava</a:t>
            </a:r>
          </a:p>
          <a:p>
            <a:r>
              <a:rPr lang="en-US" dirty="0">
                <a:solidFill>
                  <a:schemeClr val="tx1"/>
                </a:solidFill>
              </a:rPr>
              <a:t>Cacao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6F5381-7FD1-6E49-9D29-998FA6AF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382000" cy="17952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The “Magic 8” Pre-Contact Foods cultivated by Indigenous Peoples of North and South America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61DB5-9E2F-4045-8361-61962E51A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2668957"/>
            <a:ext cx="1640675" cy="15982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EFB3F3-65A9-7240-8590-902E448AE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849" y="4421985"/>
            <a:ext cx="1613034" cy="15978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A466BB-5B6A-8D46-9305-505349768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972" y="2675467"/>
            <a:ext cx="1784098" cy="16735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EEDF6C-580F-0841-B542-9842FDFBD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766" y="2675467"/>
            <a:ext cx="1698217" cy="16735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8690D2-DDA9-604A-957F-9EB33AE17E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5727" y="4415966"/>
            <a:ext cx="1795341" cy="1675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C805C5-D319-FD49-BD24-BBCCC0CBCD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745" y="4500597"/>
            <a:ext cx="1687992" cy="159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D9AE9B-791A-3144-B3DA-79F2E8FB6B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9000" y="3787704"/>
            <a:ext cx="1532178" cy="14019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C5EA22-FE66-E740-8FCC-16D69EDBCB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9150" y="3782473"/>
            <a:ext cx="1523290" cy="14071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292334"/>
            <a:ext cx="625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the work of Dr. Lois Ellen Frank – Native Cooking for Kids</a:t>
            </a:r>
          </a:p>
        </p:txBody>
      </p:sp>
    </p:spTree>
    <p:extLst>
      <p:ext uri="{BB962C8B-B14F-4D97-AF65-F5344CB8AC3E}">
        <p14:creationId xmlns:p14="http://schemas.microsoft.com/office/powerpoint/2010/main" val="3815470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109966-BC8F-CD4E-B11A-3515A0664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8" y="1981200"/>
            <a:ext cx="7408333" cy="487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C.H.I.L.E.  (Child Health Initiative for Lifelong Eating and Exercise) </a:t>
            </a:r>
          </a:p>
          <a:p>
            <a:r>
              <a:rPr lang="en-US" dirty="0">
                <a:solidFill>
                  <a:schemeClr val="tx1"/>
                </a:solidFill>
              </a:rPr>
              <a:t>Lessons focused on exploring food with all senses (sight, touch, smell, taste, sound)</a:t>
            </a:r>
          </a:p>
          <a:p>
            <a:r>
              <a:rPr lang="en-US" dirty="0">
                <a:solidFill>
                  <a:schemeClr val="tx1"/>
                </a:solidFill>
              </a:rPr>
              <a:t>Connect food to plants</a:t>
            </a:r>
          </a:p>
          <a:p>
            <a:r>
              <a:rPr lang="en-US" dirty="0">
                <a:solidFill>
                  <a:schemeClr val="tx1"/>
                </a:solidFill>
              </a:rPr>
              <a:t>Steps: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Look at the plant, fruit/vegetable, note the color, texture, and aroma of the fruit/vegetable. Does it have a sound?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Cut it open. Are there seeds? What does the inside of the fruit/vegetable look like? What does it smell like? How does it taste?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889D6-CB71-6D4E-AB57-8627A040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Detectives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406604-CAF7-2640-B7B1-BA92395C8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03"/>
            <a:ext cx="1219200" cy="204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41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208" y="2043290"/>
            <a:ext cx="2296616" cy="408287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9466" y="507661"/>
            <a:ext cx="8229600" cy="1252728"/>
          </a:xfrm>
        </p:spPr>
        <p:txBody>
          <a:bodyPr/>
          <a:lstStyle/>
          <a:p>
            <a:r>
              <a:rPr lang="en-US" dirty="0"/>
              <a:t>Grow It – Make It – Taste 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37" y="2043289"/>
            <a:ext cx="2250695" cy="40012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66" y="2043291"/>
            <a:ext cx="2353733" cy="418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96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9571" y="488823"/>
            <a:ext cx="3368929" cy="3526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76401" y="2665971"/>
            <a:ext cx="2739644" cy="37124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223519"/>
            <a:ext cx="410082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Candara"/>
                <a:cs typeface="Candara"/>
              </a:rPr>
              <a:t>After School</a:t>
            </a:r>
            <a:r>
              <a:rPr sz="3600" spc="-50" dirty="0">
                <a:latin typeface="Candara"/>
                <a:cs typeface="Candara"/>
              </a:rPr>
              <a:t> </a:t>
            </a:r>
            <a:r>
              <a:rPr sz="3600" spc="-10" dirty="0">
                <a:latin typeface="Candara"/>
                <a:cs typeface="Candara"/>
              </a:rPr>
              <a:t>Cooking</a:t>
            </a:r>
            <a:endParaRPr sz="36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3600" spc="-40" dirty="0">
                <a:latin typeface="Candara"/>
                <a:cs typeface="Candara"/>
              </a:rPr>
              <a:t>Taos </a:t>
            </a:r>
            <a:r>
              <a:rPr sz="3600" dirty="0">
                <a:latin typeface="Candara"/>
                <a:cs typeface="Candara"/>
              </a:rPr>
              <a:t>Day</a:t>
            </a:r>
            <a:r>
              <a:rPr sz="3600" spc="-5" dirty="0">
                <a:latin typeface="Candara"/>
                <a:cs typeface="Candara"/>
              </a:rPr>
              <a:t> School</a:t>
            </a:r>
            <a:endParaRPr sz="360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062135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29F1BF-0984-B54A-BA81-C4C5EEA34D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172022"/>
              </p:ext>
            </p:extLst>
          </p:nvPr>
        </p:nvGraphicFramePr>
        <p:xfrm>
          <a:off x="228600" y="1295400"/>
          <a:ext cx="8686800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79351304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43776718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603394194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002712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recipes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05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What are nutrients? Where do we find them? What do they do?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Learning how to balance flavors in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Measuring and preparing ingredients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Homemade pizza and pizza sauce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1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Native foods – the Magic 8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Native Cooking for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Reading and writing recipes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Pickled Watermelon Rinds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2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Food vs. Processed Food Products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Making a healthy meal – Building a plate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How to read food labels- comparing food labels and finding sugars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Homemade pancake mix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1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Growing Your Own Food: Seed saving/seed germination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Gardening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Working with tools – knives in the kitchen and gardening tools (age-appropriate)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Fruit-infused water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1528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DCEF84-2400-CD42-9418-E8BB1F98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Nutrition Education for Youth</a:t>
            </a:r>
          </a:p>
        </p:txBody>
      </p:sp>
    </p:spTree>
    <p:extLst>
      <p:ext uri="{BB962C8B-B14F-4D97-AF65-F5344CB8AC3E}">
        <p14:creationId xmlns:p14="http://schemas.microsoft.com/office/powerpoint/2010/main" val="3850618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4895" y="3295271"/>
            <a:ext cx="5889625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Students learn </a:t>
            </a:r>
            <a:r>
              <a:rPr sz="1800" dirty="0">
                <a:latin typeface="Candara"/>
                <a:cs typeface="Candara"/>
              </a:rPr>
              <a:t>by using all of their senses as they </a:t>
            </a:r>
            <a:r>
              <a:rPr sz="1800" spc="-5" dirty="0">
                <a:latin typeface="Candara"/>
                <a:cs typeface="Candara"/>
              </a:rPr>
              <a:t>explore</a:t>
            </a:r>
            <a:r>
              <a:rPr sz="1800" spc="-9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the  foods that are </a:t>
            </a:r>
            <a:r>
              <a:rPr sz="1800" spc="-5" dirty="0">
                <a:latin typeface="Candara"/>
                <a:cs typeface="Candara"/>
              </a:rPr>
              <a:t>being </a:t>
            </a:r>
            <a:r>
              <a:rPr sz="1800" dirty="0">
                <a:latin typeface="Candara"/>
                <a:cs typeface="Candara"/>
              </a:rPr>
              <a:t>used in the</a:t>
            </a:r>
            <a:r>
              <a:rPr sz="1800" spc="-6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recipes.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43204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When we </a:t>
            </a:r>
            <a:r>
              <a:rPr sz="1800" dirty="0">
                <a:latin typeface="Candara"/>
                <a:cs typeface="Candara"/>
              </a:rPr>
              <a:t>made </a:t>
            </a:r>
            <a:r>
              <a:rPr sz="1800" spc="-5" dirty="0">
                <a:latin typeface="Candara"/>
                <a:cs typeface="Candara"/>
              </a:rPr>
              <a:t>pumpkin hummus </a:t>
            </a:r>
            <a:r>
              <a:rPr sz="1800" dirty="0">
                <a:latin typeface="Candara"/>
                <a:cs typeface="Candara"/>
              </a:rPr>
              <a:t>the students </a:t>
            </a:r>
            <a:r>
              <a:rPr sz="1800" spc="-5" dirty="0">
                <a:latin typeface="Candara"/>
                <a:cs typeface="Candara"/>
              </a:rPr>
              <a:t>listened </a:t>
            </a:r>
            <a:r>
              <a:rPr sz="1800" dirty="0">
                <a:latin typeface="Candara"/>
                <a:cs typeface="Candara"/>
              </a:rPr>
              <a:t>to  the </a:t>
            </a:r>
            <a:r>
              <a:rPr sz="1800" spc="-5" dirty="0">
                <a:latin typeface="Candara"/>
                <a:cs typeface="Candara"/>
              </a:rPr>
              <a:t>sound </a:t>
            </a:r>
            <a:r>
              <a:rPr sz="1800" dirty="0">
                <a:latin typeface="Candara"/>
                <a:cs typeface="Candara"/>
              </a:rPr>
              <a:t>of the </a:t>
            </a:r>
            <a:r>
              <a:rPr sz="1800" spc="-5" dirty="0">
                <a:latin typeface="Candara"/>
                <a:cs typeface="Candara"/>
              </a:rPr>
              <a:t>garbanzo </a:t>
            </a:r>
            <a:r>
              <a:rPr sz="1800" dirty="0">
                <a:latin typeface="Candara"/>
                <a:cs typeface="Candara"/>
              </a:rPr>
              <a:t>beans as they </a:t>
            </a:r>
            <a:r>
              <a:rPr sz="1800" spc="-5" dirty="0">
                <a:latin typeface="Candara"/>
                <a:cs typeface="Candara"/>
              </a:rPr>
              <a:t>shook </a:t>
            </a:r>
            <a:r>
              <a:rPr sz="1800" dirty="0">
                <a:latin typeface="Candara"/>
                <a:cs typeface="Candara"/>
              </a:rPr>
              <a:t>the</a:t>
            </a:r>
            <a:r>
              <a:rPr sz="1800" spc="-6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cans.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8255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When kids make </a:t>
            </a:r>
            <a:r>
              <a:rPr sz="1800" dirty="0">
                <a:latin typeface="Candara"/>
                <a:cs typeface="Candara"/>
              </a:rPr>
              <a:t>the food, and grow their own food, they</a:t>
            </a:r>
            <a:r>
              <a:rPr sz="1800" spc="-19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are  much more </a:t>
            </a:r>
            <a:r>
              <a:rPr sz="1800" spc="-5" dirty="0">
                <a:latin typeface="Candara"/>
                <a:cs typeface="Candara"/>
              </a:rPr>
              <a:t>likely </a:t>
            </a:r>
            <a:r>
              <a:rPr sz="1800" dirty="0">
                <a:latin typeface="Candara"/>
                <a:cs typeface="Candara"/>
              </a:rPr>
              <a:t>to try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it.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Combining </a:t>
            </a:r>
            <a:r>
              <a:rPr sz="1800" dirty="0">
                <a:latin typeface="Candara"/>
                <a:cs typeface="Candara"/>
              </a:rPr>
              <a:t>a </a:t>
            </a:r>
            <a:r>
              <a:rPr sz="1800" spc="-5" dirty="0">
                <a:latin typeface="Candara"/>
                <a:cs typeface="Candara"/>
              </a:rPr>
              <a:t>known </a:t>
            </a:r>
            <a:r>
              <a:rPr sz="1800" dirty="0">
                <a:latin typeface="Candara"/>
                <a:cs typeface="Candara"/>
              </a:rPr>
              <a:t>and favorite food like </a:t>
            </a:r>
            <a:r>
              <a:rPr sz="1800" spc="-5" dirty="0">
                <a:latin typeface="Candara"/>
                <a:cs typeface="Candara"/>
              </a:rPr>
              <a:t>pumpkin with</a:t>
            </a:r>
            <a:r>
              <a:rPr sz="1800" spc="-10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a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not-so-familiar </a:t>
            </a:r>
            <a:r>
              <a:rPr sz="1800" dirty="0">
                <a:latin typeface="Candara"/>
                <a:cs typeface="Candara"/>
              </a:rPr>
              <a:t>or new food, also </a:t>
            </a:r>
            <a:r>
              <a:rPr sz="1800" spc="-5" dirty="0">
                <a:latin typeface="Candara"/>
                <a:cs typeface="Candara"/>
              </a:rPr>
              <a:t>encourages kids </a:t>
            </a:r>
            <a:r>
              <a:rPr sz="1800" dirty="0">
                <a:latin typeface="Candara"/>
                <a:cs typeface="Candara"/>
              </a:rPr>
              <a:t>to try</a:t>
            </a:r>
            <a:r>
              <a:rPr sz="1800" spc="-1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it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45970" y="44832"/>
            <a:ext cx="4052061" cy="3038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6409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1" y="1371602"/>
            <a:ext cx="2775839" cy="3701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36975" y="1464309"/>
            <a:ext cx="4187190" cy="40299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ndara"/>
                <a:cs typeface="Candara"/>
              </a:rPr>
              <a:t>Students </a:t>
            </a:r>
            <a:r>
              <a:rPr sz="2000" b="1" spc="-5" dirty="0">
                <a:latin typeface="Candara"/>
                <a:cs typeface="Candara"/>
              </a:rPr>
              <a:t>reflect </a:t>
            </a:r>
            <a:r>
              <a:rPr sz="2000" b="1" dirty="0">
                <a:latin typeface="Candara"/>
                <a:cs typeface="Candara"/>
              </a:rPr>
              <a:t>on their</a:t>
            </a:r>
            <a:r>
              <a:rPr sz="2000" b="1" spc="-70" dirty="0">
                <a:latin typeface="Candara"/>
                <a:cs typeface="Candara"/>
              </a:rPr>
              <a:t> </a:t>
            </a:r>
            <a:r>
              <a:rPr sz="2000" b="1" dirty="0">
                <a:latin typeface="Candara"/>
                <a:cs typeface="Candara"/>
              </a:rPr>
              <a:t>learning.</a:t>
            </a:r>
            <a:endParaRPr sz="2000" dirty="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ndara"/>
                <a:cs typeface="Candara"/>
              </a:rPr>
              <a:t>In </a:t>
            </a:r>
            <a:r>
              <a:rPr sz="2000" b="1" spc="-5" dirty="0">
                <a:latin typeface="Candara"/>
                <a:cs typeface="Candara"/>
              </a:rPr>
              <a:t>addition </a:t>
            </a:r>
            <a:r>
              <a:rPr sz="2000" b="1" dirty="0">
                <a:latin typeface="Candara"/>
                <a:cs typeface="Candara"/>
              </a:rPr>
              <a:t>to nutrition, </a:t>
            </a:r>
            <a:r>
              <a:rPr sz="2000" b="1" spc="-5" dirty="0">
                <a:latin typeface="Candara"/>
                <a:cs typeface="Candara"/>
              </a:rPr>
              <a:t>students </a:t>
            </a:r>
            <a:r>
              <a:rPr sz="2000" b="1" dirty="0">
                <a:latin typeface="Candara"/>
                <a:cs typeface="Candara"/>
              </a:rPr>
              <a:t>learn  </a:t>
            </a:r>
            <a:r>
              <a:rPr sz="2000" b="1" spc="-5" dirty="0">
                <a:latin typeface="Candara"/>
                <a:cs typeface="Candara"/>
              </a:rPr>
              <a:t>problem-solving skills, and math,  reading and </a:t>
            </a:r>
            <a:r>
              <a:rPr sz="2000" b="1" dirty="0">
                <a:latin typeface="Candara"/>
                <a:cs typeface="Candara"/>
              </a:rPr>
              <a:t>language </a:t>
            </a:r>
            <a:r>
              <a:rPr sz="2000" b="1" spc="-5" dirty="0">
                <a:latin typeface="Candara"/>
                <a:cs typeface="Candara"/>
              </a:rPr>
              <a:t>skills are  strengthened.</a:t>
            </a:r>
            <a:endParaRPr sz="2000" dirty="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483234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Candara"/>
                <a:cs typeface="Candara"/>
              </a:rPr>
              <a:t>Adaptations for younger students  include:</a:t>
            </a:r>
            <a:endParaRPr sz="2000" dirty="0">
              <a:latin typeface="Candara"/>
              <a:cs typeface="Candar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5" dirty="0">
                <a:latin typeface="Candara"/>
                <a:cs typeface="Candara"/>
              </a:rPr>
              <a:t>Reading recipes</a:t>
            </a:r>
            <a:r>
              <a:rPr sz="2000" b="1" spc="-15" dirty="0">
                <a:latin typeface="Candara"/>
                <a:cs typeface="Candara"/>
              </a:rPr>
              <a:t> </a:t>
            </a:r>
            <a:r>
              <a:rPr sz="2000" b="1" spc="-5" dirty="0">
                <a:latin typeface="Candara"/>
                <a:cs typeface="Candara"/>
              </a:rPr>
              <a:t>aloud</a:t>
            </a:r>
            <a:endParaRPr sz="2000" dirty="0">
              <a:latin typeface="Candara"/>
              <a:cs typeface="Candar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5" dirty="0">
                <a:latin typeface="Candara"/>
                <a:cs typeface="Candara"/>
              </a:rPr>
              <a:t>Writing recipes</a:t>
            </a:r>
            <a:endParaRPr sz="2000" dirty="0">
              <a:latin typeface="Candara"/>
              <a:cs typeface="Candara"/>
            </a:endParaRPr>
          </a:p>
          <a:p>
            <a:pPr marL="299085" marR="9461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5" dirty="0">
                <a:latin typeface="Candara"/>
                <a:cs typeface="Candara"/>
              </a:rPr>
              <a:t>Drawing </a:t>
            </a:r>
            <a:r>
              <a:rPr sz="2000" b="1" dirty="0">
                <a:latin typeface="Candara"/>
                <a:cs typeface="Candara"/>
              </a:rPr>
              <a:t>– </a:t>
            </a:r>
            <a:r>
              <a:rPr sz="2000" b="1" spc="-5" dirty="0">
                <a:latin typeface="Candara"/>
                <a:cs typeface="Candara"/>
              </a:rPr>
              <a:t>make </a:t>
            </a:r>
            <a:r>
              <a:rPr sz="2000" b="1" dirty="0">
                <a:latin typeface="Candara"/>
                <a:cs typeface="Candara"/>
              </a:rPr>
              <a:t>a </a:t>
            </a:r>
            <a:r>
              <a:rPr sz="2000" b="1" spc="-5" dirty="0">
                <a:latin typeface="Candara"/>
                <a:cs typeface="Candara"/>
              </a:rPr>
              <a:t>plate, eating </a:t>
            </a:r>
            <a:r>
              <a:rPr sz="2000" b="1" dirty="0">
                <a:latin typeface="Candara"/>
                <a:cs typeface="Candara"/>
              </a:rPr>
              <a:t>the  </a:t>
            </a:r>
            <a:r>
              <a:rPr sz="2000" b="1" spc="-5" dirty="0">
                <a:latin typeface="Candara"/>
                <a:cs typeface="Candara"/>
              </a:rPr>
              <a:t>rainbow</a:t>
            </a:r>
            <a:endParaRPr sz="20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270947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2339468"/>
            <a:ext cx="7239634" cy="3011722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7020" marR="5080" indent="-274320">
              <a:lnSpc>
                <a:spcPts val="2590"/>
              </a:lnSpc>
              <a:spcBef>
                <a:spcPts val="42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latin typeface="Candara"/>
                <a:cs typeface="Candara"/>
              </a:rPr>
              <a:t>C.H.I.L.E. </a:t>
            </a:r>
            <a:r>
              <a:rPr sz="2400" dirty="0">
                <a:latin typeface="Candara"/>
                <a:cs typeface="Candara"/>
              </a:rPr>
              <a:t>– </a:t>
            </a:r>
            <a:r>
              <a:rPr sz="2400" spc="-5" dirty="0">
                <a:latin typeface="Candara"/>
                <a:cs typeface="Candara"/>
              </a:rPr>
              <a:t>Child </a:t>
            </a:r>
            <a:r>
              <a:rPr sz="2400" dirty="0">
                <a:latin typeface="Candara"/>
                <a:cs typeface="Candara"/>
              </a:rPr>
              <a:t>Health </a:t>
            </a:r>
            <a:r>
              <a:rPr sz="2400" spc="-5" dirty="0">
                <a:latin typeface="Candara"/>
                <a:cs typeface="Candara"/>
              </a:rPr>
              <a:t>Initiate </a:t>
            </a:r>
            <a:r>
              <a:rPr sz="2400" dirty="0">
                <a:latin typeface="Candara"/>
                <a:cs typeface="Candara"/>
              </a:rPr>
              <a:t>for </a:t>
            </a:r>
            <a:r>
              <a:rPr sz="2400" spc="-5" dirty="0">
                <a:latin typeface="Candara"/>
                <a:cs typeface="Candara"/>
              </a:rPr>
              <a:t>Lifelong Eating and  </a:t>
            </a:r>
            <a:r>
              <a:rPr sz="2400" dirty="0">
                <a:latin typeface="Candara"/>
                <a:cs typeface="Candara"/>
              </a:rPr>
              <a:t>Exercise</a:t>
            </a:r>
          </a:p>
          <a:p>
            <a:pPr marL="287020" indent="-274320">
              <a:lnSpc>
                <a:spcPts val="2735"/>
              </a:lnSpc>
              <a:spcBef>
                <a:spcPts val="254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latin typeface="Candara"/>
                <a:cs typeface="Candara"/>
              </a:rPr>
              <a:t>Native </a:t>
            </a:r>
            <a:r>
              <a:rPr sz="2400" spc="-5" dirty="0">
                <a:latin typeface="Candara"/>
                <a:cs typeface="Candara"/>
              </a:rPr>
              <a:t>Food For Life (Physicians Committee</a:t>
            </a:r>
            <a:r>
              <a:rPr sz="2400" spc="-3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for</a:t>
            </a:r>
          </a:p>
          <a:p>
            <a:pPr marL="286385">
              <a:lnSpc>
                <a:spcPts val="2735"/>
              </a:lnSpc>
            </a:pPr>
            <a:r>
              <a:rPr sz="2400" spc="-5" dirty="0">
                <a:latin typeface="Candara"/>
                <a:cs typeface="Candara"/>
              </a:rPr>
              <a:t>Responsible</a:t>
            </a:r>
            <a:r>
              <a:rPr sz="2400" spc="-5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Medicine)</a:t>
            </a: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latin typeface="Candara"/>
                <a:cs typeface="Candara"/>
              </a:rPr>
              <a:t>“Cooking with</a:t>
            </a:r>
            <a:r>
              <a:rPr sz="2400" spc="-8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Kids”</a:t>
            </a:r>
          </a:p>
          <a:p>
            <a:pPr marL="287020" indent="-274320">
              <a:lnSpc>
                <a:spcPct val="100000"/>
              </a:lnSpc>
              <a:spcBef>
                <a:spcPts val="28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latin typeface="Candara"/>
                <a:cs typeface="Candara"/>
              </a:rPr>
              <a:t>Native Cooking </a:t>
            </a:r>
            <a:r>
              <a:rPr sz="2400" dirty="0">
                <a:latin typeface="Candara"/>
                <a:cs typeface="Candara"/>
              </a:rPr>
              <a:t>for Kids </a:t>
            </a:r>
            <a:r>
              <a:rPr sz="2400" spc="-5" dirty="0">
                <a:latin typeface="Candara"/>
                <a:cs typeface="Candara"/>
              </a:rPr>
              <a:t>(Dr. </a:t>
            </a:r>
            <a:r>
              <a:rPr sz="2400" dirty="0">
                <a:latin typeface="Candara"/>
                <a:cs typeface="Candara"/>
              </a:rPr>
              <a:t>Lois</a:t>
            </a:r>
            <a:r>
              <a:rPr lang="en-US" sz="2400" dirty="0">
                <a:latin typeface="Candara"/>
                <a:cs typeface="Candara"/>
              </a:rPr>
              <a:t> Ellen</a:t>
            </a:r>
            <a:r>
              <a:rPr sz="2400" spc="-25" dirty="0">
                <a:latin typeface="Candara"/>
                <a:cs typeface="Candara"/>
              </a:rPr>
              <a:t> </a:t>
            </a:r>
            <a:r>
              <a:rPr sz="2400" spc="-10" dirty="0">
                <a:latin typeface="Candara"/>
                <a:cs typeface="Candara"/>
              </a:rPr>
              <a:t>Frank)</a:t>
            </a:r>
            <a:endParaRPr sz="2400" dirty="0">
              <a:latin typeface="Candara"/>
              <a:cs typeface="Candara"/>
            </a:endParaRPr>
          </a:p>
          <a:p>
            <a:pPr marL="287020" marR="969010" indent="-274320">
              <a:lnSpc>
                <a:spcPts val="2590"/>
              </a:lnSpc>
              <a:spcBef>
                <a:spcPts val="62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latin typeface="Candara"/>
                <a:cs typeface="Candara"/>
              </a:rPr>
              <a:t>Feast </a:t>
            </a:r>
            <a:r>
              <a:rPr sz="2400" dirty="0">
                <a:latin typeface="Candara"/>
                <a:cs typeface="Candara"/>
              </a:rPr>
              <a:t>for the Future </a:t>
            </a:r>
            <a:r>
              <a:rPr sz="2400" spc="-5" dirty="0">
                <a:latin typeface="Candara"/>
                <a:cs typeface="Candara"/>
              </a:rPr>
              <a:t>(Johns </a:t>
            </a:r>
            <a:r>
              <a:rPr sz="2400" dirty="0">
                <a:latin typeface="Candara"/>
                <a:cs typeface="Candara"/>
              </a:rPr>
              <a:t>Hopkins </a:t>
            </a:r>
            <a:r>
              <a:rPr sz="2400" spc="-5" dirty="0">
                <a:latin typeface="Candara"/>
                <a:cs typeface="Candara"/>
              </a:rPr>
              <a:t>Center </a:t>
            </a:r>
            <a:r>
              <a:rPr sz="2400" dirty="0">
                <a:latin typeface="Candara"/>
                <a:cs typeface="Candara"/>
              </a:rPr>
              <a:t>for  </a:t>
            </a:r>
            <a:r>
              <a:rPr sz="2400" spc="-5" dirty="0">
                <a:latin typeface="Candara"/>
                <a:cs typeface="Candara"/>
              </a:rPr>
              <a:t>American Indian</a:t>
            </a:r>
            <a:r>
              <a:rPr sz="2400" spc="1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Health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)</a:t>
            </a:r>
            <a:endParaRPr sz="2400" dirty="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81492"/>
            <a:ext cx="8229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Curricula </a:t>
            </a:r>
            <a:r>
              <a:rPr spc="-5" dirty="0"/>
              <a:t>Used in </a:t>
            </a:r>
            <a:r>
              <a:rPr spc="-45" dirty="0"/>
              <a:t>Taos</a:t>
            </a:r>
            <a:r>
              <a:rPr spc="10" dirty="0"/>
              <a:t> </a:t>
            </a:r>
            <a:r>
              <a:rPr spc="-5" dirty="0"/>
              <a:t>Pueblo</a:t>
            </a:r>
          </a:p>
          <a:p>
            <a:pPr marL="5715" algn="ctr">
              <a:lnSpc>
                <a:spcPct val="100000"/>
              </a:lnSpc>
            </a:pPr>
            <a:r>
              <a:rPr spc="-5" dirty="0"/>
              <a:t>Nutrition Programs</a:t>
            </a:r>
          </a:p>
        </p:txBody>
      </p:sp>
      <p:sp>
        <p:nvSpPr>
          <p:cNvPr id="4" name="object 4"/>
          <p:cNvSpPr/>
          <p:nvPr/>
        </p:nvSpPr>
        <p:spPr>
          <a:xfrm>
            <a:off x="6629400" y="5185234"/>
            <a:ext cx="2209800" cy="146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9360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1078" y="2637538"/>
            <a:ext cx="6857365" cy="34554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spc="-5" dirty="0">
                <a:latin typeface="Candara"/>
                <a:cs typeface="Candara"/>
              </a:rPr>
              <a:t>Evaluate </a:t>
            </a:r>
            <a:r>
              <a:rPr sz="2000" dirty="0">
                <a:latin typeface="Candara"/>
                <a:cs typeface="Candara"/>
              </a:rPr>
              <a:t>the possible </a:t>
            </a:r>
            <a:r>
              <a:rPr sz="2000" spc="-5" dirty="0">
                <a:latin typeface="Candara"/>
                <a:cs typeface="Candara"/>
              </a:rPr>
              <a:t>choices </a:t>
            </a:r>
            <a:r>
              <a:rPr sz="2000" dirty="0">
                <a:latin typeface="Candara"/>
                <a:cs typeface="Candara"/>
              </a:rPr>
              <a:t>by </a:t>
            </a:r>
            <a:r>
              <a:rPr sz="2000" spc="-5" dirty="0">
                <a:latin typeface="Candara"/>
                <a:cs typeface="Candara"/>
              </a:rPr>
              <a:t>reviewing existing</a:t>
            </a:r>
            <a:r>
              <a:rPr sz="2000" spc="25" dirty="0">
                <a:latin typeface="Candara"/>
                <a:cs typeface="Candara"/>
              </a:rPr>
              <a:t> </a:t>
            </a:r>
            <a:r>
              <a:rPr sz="2000" spc="-5" dirty="0">
                <a:latin typeface="Candara"/>
                <a:cs typeface="Candara"/>
              </a:rPr>
              <a:t>curricula.</a:t>
            </a:r>
            <a:endParaRPr sz="2000" dirty="0">
              <a:latin typeface="Candara"/>
              <a:cs typeface="Candara"/>
            </a:endParaRPr>
          </a:p>
          <a:p>
            <a:pPr marL="287020" marR="374015" indent="-274320">
              <a:lnSpc>
                <a:spcPts val="1920"/>
              </a:lnSpc>
              <a:spcBef>
                <a:spcPts val="459"/>
              </a:spcBef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dirty="0">
                <a:latin typeface="Candara"/>
                <a:cs typeface="Candara"/>
              </a:rPr>
              <a:t>Open a </a:t>
            </a:r>
            <a:r>
              <a:rPr sz="2000" spc="-5" dirty="0">
                <a:latin typeface="Candara"/>
                <a:cs typeface="Candara"/>
              </a:rPr>
              <a:t>conversation with </a:t>
            </a:r>
            <a:r>
              <a:rPr sz="2000" dirty="0">
                <a:latin typeface="Candara"/>
                <a:cs typeface="Candara"/>
              </a:rPr>
              <a:t>the </a:t>
            </a:r>
            <a:r>
              <a:rPr sz="2000" spc="-5" dirty="0">
                <a:latin typeface="Candara"/>
                <a:cs typeface="Candara"/>
              </a:rPr>
              <a:t>stakeholders. Discuss </a:t>
            </a:r>
            <a:r>
              <a:rPr sz="2000" dirty="0">
                <a:latin typeface="Candara"/>
                <a:cs typeface="Candara"/>
              </a:rPr>
              <a:t>the  </a:t>
            </a:r>
            <a:r>
              <a:rPr sz="2000" spc="-5" dirty="0">
                <a:latin typeface="Candara"/>
                <a:cs typeface="Candara"/>
              </a:rPr>
              <a:t>possibilities. </a:t>
            </a:r>
            <a:r>
              <a:rPr sz="2000" dirty="0">
                <a:latin typeface="Candara"/>
                <a:cs typeface="Candara"/>
              </a:rPr>
              <a:t>Get a </a:t>
            </a:r>
            <a:r>
              <a:rPr sz="2000" spc="-5" dirty="0">
                <a:latin typeface="Candara"/>
                <a:cs typeface="Candara"/>
              </a:rPr>
              <a:t>clear picture </a:t>
            </a:r>
            <a:r>
              <a:rPr sz="2000" dirty="0">
                <a:latin typeface="Candara"/>
                <a:cs typeface="Candara"/>
              </a:rPr>
              <a:t>of </a:t>
            </a:r>
            <a:r>
              <a:rPr sz="2000" spc="-5" dirty="0">
                <a:latin typeface="Candara"/>
                <a:cs typeface="Candara"/>
              </a:rPr>
              <a:t>their </a:t>
            </a:r>
            <a:r>
              <a:rPr sz="2000" dirty="0">
                <a:latin typeface="Candara"/>
                <a:cs typeface="Candara"/>
              </a:rPr>
              <a:t>needs </a:t>
            </a:r>
            <a:r>
              <a:rPr sz="2000" spc="-5" dirty="0">
                <a:latin typeface="Candara"/>
                <a:cs typeface="Candara"/>
              </a:rPr>
              <a:t>and explore  capacities </a:t>
            </a:r>
            <a:r>
              <a:rPr sz="2000" dirty="0">
                <a:latin typeface="Candara"/>
                <a:cs typeface="Candara"/>
              </a:rPr>
              <a:t>for </a:t>
            </a:r>
            <a:r>
              <a:rPr sz="2000" spc="-5" dirty="0">
                <a:latin typeface="Candara"/>
                <a:cs typeface="Candara"/>
              </a:rPr>
              <a:t>the</a:t>
            </a:r>
            <a:r>
              <a:rPr sz="2000" spc="-1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program.</a:t>
            </a:r>
          </a:p>
          <a:p>
            <a:pPr marL="287020" marR="723900" indent="-274320">
              <a:lnSpc>
                <a:spcPct val="80000"/>
              </a:lnSpc>
              <a:spcBef>
                <a:spcPts val="500"/>
              </a:spcBef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spc="-5" dirty="0">
                <a:latin typeface="Candara"/>
                <a:cs typeface="Candara"/>
              </a:rPr>
              <a:t>Ask about the end result and determine what </a:t>
            </a:r>
            <a:r>
              <a:rPr sz="2000" dirty="0">
                <a:latin typeface="Candara"/>
                <a:cs typeface="Candara"/>
              </a:rPr>
              <a:t>we </a:t>
            </a:r>
            <a:r>
              <a:rPr sz="2000" spc="-5" dirty="0">
                <a:latin typeface="Candara"/>
                <a:cs typeface="Candara"/>
              </a:rPr>
              <a:t>want  participants </a:t>
            </a:r>
            <a:r>
              <a:rPr sz="2000" dirty="0">
                <a:latin typeface="Candara"/>
                <a:cs typeface="Candara"/>
              </a:rPr>
              <a:t>to take away from the</a:t>
            </a:r>
            <a:r>
              <a:rPr sz="2000" spc="-20" dirty="0">
                <a:latin typeface="Candara"/>
                <a:cs typeface="Candara"/>
              </a:rPr>
              <a:t> </a:t>
            </a:r>
            <a:r>
              <a:rPr sz="2000" spc="-5" dirty="0">
                <a:latin typeface="Candara"/>
                <a:cs typeface="Candara"/>
              </a:rPr>
              <a:t>program.</a:t>
            </a:r>
            <a:endParaRPr sz="20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spc="-5" dirty="0">
                <a:latin typeface="Candara"/>
                <a:cs typeface="Candara"/>
              </a:rPr>
              <a:t>Set </a:t>
            </a:r>
            <a:r>
              <a:rPr sz="2000" dirty="0">
                <a:latin typeface="Candara"/>
                <a:cs typeface="Candara"/>
              </a:rPr>
              <a:t>a </a:t>
            </a:r>
            <a:r>
              <a:rPr sz="2000" spc="-5" dirty="0">
                <a:latin typeface="Candara"/>
                <a:cs typeface="Candara"/>
              </a:rPr>
              <a:t>time and date </a:t>
            </a:r>
            <a:r>
              <a:rPr sz="2000" dirty="0">
                <a:latin typeface="Candara"/>
                <a:cs typeface="Candara"/>
              </a:rPr>
              <a:t>to begin, </a:t>
            </a:r>
            <a:r>
              <a:rPr sz="2000" spc="-5" dirty="0">
                <a:latin typeface="Candara"/>
                <a:cs typeface="Candara"/>
              </a:rPr>
              <a:t>and</a:t>
            </a:r>
            <a:r>
              <a:rPr sz="2000" dirty="0">
                <a:latin typeface="Candara"/>
                <a:cs typeface="Candara"/>
              </a:rPr>
              <a:t> prepare.</a:t>
            </a:r>
          </a:p>
          <a:p>
            <a:pPr marL="287020" indent="-274320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spc="-5" dirty="0">
                <a:latin typeface="Candara"/>
                <a:cs typeface="Candara"/>
              </a:rPr>
              <a:t>Consider doing </a:t>
            </a:r>
            <a:r>
              <a:rPr sz="2000" dirty="0">
                <a:latin typeface="Candara"/>
                <a:cs typeface="Candara"/>
              </a:rPr>
              <a:t>a </a:t>
            </a:r>
            <a:r>
              <a:rPr sz="2000" spc="-5" dirty="0">
                <a:latin typeface="Candara"/>
                <a:cs typeface="Candara"/>
              </a:rPr>
              <a:t>pilot </a:t>
            </a:r>
            <a:r>
              <a:rPr sz="2000" dirty="0">
                <a:latin typeface="Candara"/>
                <a:cs typeface="Candara"/>
              </a:rPr>
              <a:t>program </a:t>
            </a:r>
            <a:r>
              <a:rPr sz="2000" spc="-5" dirty="0">
                <a:latin typeface="Candara"/>
                <a:cs typeface="Candara"/>
              </a:rPr>
              <a:t>or </a:t>
            </a:r>
            <a:r>
              <a:rPr sz="2000" dirty="0">
                <a:latin typeface="Candara"/>
                <a:cs typeface="Candara"/>
              </a:rPr>
              <a:t>a one-time </a:t>
            </a:r>
            <a:r>
              <a:rPr sz="2000" spc="-5" dirty="0">
                <a:latin typeface="Candara"/>
                <a:cs typeface="Candara"/>
              </a:rPr>
              <a:t>event </a:t>
            </a:r>
            <a:r>
              <a:rPr sz="2000" dirty="0">
                <a:latin typeface="Candara"/>
                <a:cs typeface="Candara"/>
              </a:rPr>
              <a:t>to</a:t>
            </a:r>
            <a:r>
              <a:rPr sz="2000" spc="25" dirty="0">
                <a:latin typeface="Candara"/>
                <a:cs typeface="Candara"/>
              </a:rPr>
              <a:t> </a:t>
            </a:r>
            <a:r>
              <a:rPr sz="2000" spc="-5" dirty="0">
                <a:latin typeface="Candara"/>
                <a:cs typeface="Candara"/>
              </a:rPr>
              <a:t>learn.</a:t>
            </a:r>
            <a:endParaRPr sz="2000" dirty="0">
              <a:latin typeface="Candara"/>
              <a:cs typeface="Candara"/>
            </a:endParaRPr>
          </a:p>
          <a:p>
            <a:pPr marL="287020" marR="5080" indent="-274320">
              <a:lnSpc>
                <a:spcPts val="1920"/>
              </a:lnSpc>
              <a:spcBef>
                <a:spcPts val="465"/>
              </a:spcBef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dirty="0">
                <a:latin typeface="Candara"/>
                <a:cs typeface="Candara"/>
              </a:rPr>
              <a:t>After the </a:t>
            </a:r>
            <a:r>
              <a:rPr sz="2000" spc="-5" dirty="0">
                <a:latin typeface="Candara"/>
                <a:cs typeface="Candara"/>
              </a:rPr>
              <a:t>program is underway, evaluate what </a:t>
            </a:r>
            <a:r>
              <a:rPr sz="2000" dirty="0">
                <a:latin typeface="Candara"/>
                <a:cs typeface="Candara"/>
              </a:rPr>
              <a:t>is </a:t>
            </a:r>
            <a:r>
              <a:rPr sz="2000" spc="-5" dirty="0">
                <a:latin typeface="Candara"/>
                <a:cs typeface="Candara"/>
              </a:rPr>
              <a:t>working and  where adjustments </a:t>
            </a:r>
            <a:r>
              <a:rPr sz="2000" dirty="0">
                <a:latin typeface="Candara"/>
                <a:cs typeface="Candara"/>
              </a:rPr>
              <a:t>are</a:t>
            </a:r>
            <a:r>
              <a:rPr sz="2000" spc="5" dirty="0">
                <a:latin typeface="Candara"/>
                <a:cs typeface="Candara"/>
              </a:rPr>
              <a:t> </a:t>
            </a:r>
            <a:r>
              <a:rPr sz="2000" spc="-5" dirty="0">
                <a:latin typeface="Candara"/>
                <a:cs typeface="Candara"/>
              </a:rPr>
              <a:t>needed.</a:t>
            </a:r>
            <a:endParaRPr sz="20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15"/>
              </a:spcBef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dirty="0">
                <a:latin typeface="Candara"/>
                <a:cs typeface="Candara"/>
              </a:rPr>
              <a:t>Get</a:t>
            </a:r>
            <a:r>
              <a:rPr sz="2000" spc="-3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Feedback.</a:t>
            </a:r>
          </a:p>
          <a:p>
            <a:pPr marL="287020" indent="-274320">
              <a:lnSpc>
                <a:spcPct val="100000"/>
              </a:lnSpc>
              <a:buClr>
                <a:srgbClr val="30B6FC"/>
              </a:buClr>
              <a:buFont typeface="Symbol"/>
              <a:buChar char=""/>
              <a:tabLst>
                <a:tab pos="286385" algn="l"/>
                <a:tab pos="287020" algn="l"/>
              </a:tabLst>
            </a:pPr>
            <a:r>
              <a:rPr sz="2000" dirty="0">
                <a:latin typeface="Candara"/>
                <a:cs typeface="Candara"/>
              </a:rPr>
              <a:t>Make adjustments as</a:t>
            </a:r>
            <a:r>
              <a:rPr sz="2000" spc="-20" dirty="0">
                <a:latin typeface="Candara"/>
                <a:cs typeface="Candara"/>
              </a:rPr>
              <a:t> </a:t>
            </a:r>
            <a:r>
              <a:rPr sz="2000" spc="-5" dirty="0">
                <a:latin typeface="Candara"/>
                <a:cs typeface="Candara"/>
              </a:rPr>
              <a:t>needed.</a:t>
            </a:r>
            <a:endParaRPr sz="2000" dirty="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81492"/>
            <a:ext cx="8229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Steps for </a:t>
            </a:r>
            <a:r>
              <a:rPr spc="-10" dirty="0"/>
              <a:t>Adapting </a:t>
            </a:r>
            <a:r>
              <a:rPr spc="-5" dirty="0"/>
              <a:t>an</a:t>
            </a:r>
            <a:r>
              <a:rPr spc="10" dirty="0"/>
              <a:t> </a:t>
            </a:r>
            <a:r>
              <a:rPr spc="-5" dirty="0"/>
              <a:t>existing</a:t>
            </a:r>
          </a:p>
          <a:p>
            <a:pPr marL="1270" algn="ctr">
              <a:lnSpc>
                <a:spcPct val="100000"/>
              </a:lnSpc>
            </a:pPr>
            <a:r>
              <a:rPr spc="-5" dirty="0"/>
              <a:t>curriculum</a:t>
            </a:r>
          </a:p>
        </p:txBody>
      </p:sp>
      <p:sp>
        <p:nvSpPr>
          <p:cNvPr id="4" name="object 4"/>
          <p:cNvSpPr/>
          <p:nvPr/>
        </p:nvSpPr>
        <p:spPr>
          <a:xfrm>
            <a:off x="7010400" y="5444870"/>
            <a:ext cx="2133600" cy="1413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5503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5A6A4E2-834E-B943-9301-CCB168FF2D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882426"/>
              </p:ext>
            </p:extLst>
          </p:nvPr>
        </p:nvGraphicFramePr>
        <p:xfrm>
          <a:off x="228600" y="1591056"/>
          <a:ext cx="8686800" cy="506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179514624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930505455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79149287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3150331153"/>
                    </a:ext>
                  </a:extLst>
                </a:gridCol>
              </a:tblGrid>
              <a:tr h="587616">
                <a:tc>
                  <a:txBody>
                    <a:bodyPr/>
                    <a:lstStyle/>
                    <a:p>
                      <a:r>
                        <a:rPr lang="en-US" dirty="0"/>
                        <a:t>4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recipes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927405"/>
                  </a:ext>
                </a:extLst>
              </a:tr>
              <a:tr h="587616">
                <a:tc>
                  <a:txBody>
                    <a:bodyPr/>
                    <a:lstStyle/>
                    <a:p>
                      <a:r>
                        <a:rPr lang="en-US" dirty="0"/>
                        <a:t>Food can heal the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Making wraps, bowls, salads – meal preparation with a weekly prep 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Meal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Vegetable dipping sauces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84403"/>
                  </a:ext>
                </a:extLst>
              </a:tr>
              <a:tr h="587616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Love Your Liver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Mindful Eating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Making healthy food from scratch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Green Drinks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687058"/>
                  </a:ext>
                </a:extLst>
              </a:tr>
              <a:tr h="587616">
                <a:tc>
                  <a:txBody>
                    <a:bodyPr/>
                    <a:lstStyle/>
                    <a:p>
                      <a:r>
                        <a:rPr lang="en-US" dirty="0"/>
                        <a:t>Processed Food Product vs. Food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Fast food redefined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Label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Salad Dressing from scratch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59125"/>
                  </a:ext>
                </a:extLst>
              </a:tr>
              <a:tr h="587616">
                <a:tc>
                  <a:txBody>
                    <a:bodyPr/>
                    <a:lstStyle/>
                    <a:p>
                      <a:r>
                        <a:rPr lang="en-US" dirty="0"/>
                        <a:t>Self-care and making your own food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Taming a sweet tooth by making your own desserts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Choosing the type and amount of sweetener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Homemade chocolate truffles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4544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79C0B3C-9778-F342-811D-E25699319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Nutrition for Adults Making Lifestyle Changes</a:t>
            </a:r>
          </a:p>
        </p:txBody>
      </p:sp>
    </p:spTree>
    <p:extLst>
      <p:ext uri="{BB962C8B-B14F-4D97-AF65-F5344CB8AC3E}">
        <p14:creationId xmlns:p14="http://schemas.microsoft.com/office/powerpoint/2010/main" val="1025006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533400"/>
            <a:ext cx="7620000" cy="586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5947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1" y="2057400"/>
            <a:ext cx="2705481" cy="1778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Fast Food Redefined – A Challenge</a:t>
            </a:r>
            <a:endParaRPr lang="en-US" dirty="0"/>
          </a:p>
        </p:txBody>
      </p:sp>
      <p:sp>
        <p:nvSpPr>
          <p:cNvPr id="4" name="object 4"/>
          <p:cNvSpPr/>
          <p:nvPr/>
        </p:nvSpPr>
        <p:spPr>
          <a:xfrm>
            <a:off x="3143251" y="3048001"/>
            <a:ext cx="2834216" cy="1591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3950" y="4233559"/>
            <a:ext cx="2305050" cy="2200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728297" y="5309988"/>
            <a:ext cx="44983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Oatmeal, </a:t>
            </a:r>
            <a:r>
              <a:rPr sz="1800" dirty="0">
                <a:latin typeface="Candara"/>
                <a:cs typeface="Candara"/>
              </a:rPr>
              <a:t>simple sandwiches, </a:t>
            </a:r>
            <a:r>
              <a:rPr sz="1800" spc="-5" dirty="0">
                <a:latin typeface="Candara"/>
                <a:cs typeface="Candara"/>
              </a:rPr>
              <a:t>plain yogurt with  fruit.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8375" y="2533015"/>
            <a:ext cx="5085080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Fruit </a:t>
            </a:r>
            <a:r>
              <a:rPr sz="1800" dirty="0">
                <a:latin typeface="Candara"/>
                <a:cs typeface="Candara"/>
              </a:rPr>
              <a:t>and </a:t>
            </a:r>
            <a:r>
              <a:rPr sz="1800" spc="-5" dirty="0">
                <a:latin typeface="Candara"/>
                <a:cs typeface="Candara"/>
              </a:rPr>
              <a:t>vegetables </a:t>
            </a:r>
            <a:r>
              <a:rPr sz="1800" dirty="0">
                <a:latin typeface="Candara"/>
                <a:cs typeface="Candara"/>
              </a:rPr>
              <a:t>in their </a:t>
            </a:r>
            <a:r>
              <a:rPr sz="1800" spc="-5" dirty="0">
                <a:latin typeface="Candara"/>
                <a:cs typeface="Candara"/>
              </a:rPr>
              <a:t>whole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form.</a:t>
            </a:r>
          </a:p>
          <a:p>
            <a:pPr marL="3365500" marR="5080">
              <a:lnSpc>
                <a:spcPct val="100000"/>
              </a:lnSpc>
            </a:pPr>
            <a:endParaRPr lang="en-US" spc="-5" dirty="0">
              <a:latin typeface="Candara"/>
              <a:cs typeface="Candara"/>
            </a:endParaRPr>
          </a:p>
          <a:p>
            <a:pPr marL="3365500" marR="5080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Food </a:t>
            </a:r>
            <a:r>
              <a:rPr sz="1800" dirty="0">
                <a:latin typeface="Candara"/>
                <a:cs typeface="Candara"/>
              </a:rPr>
              <a:t>that is  made from other  </a:t>
            </a:r>
            <a:r>
              <a:rPr sz="1800" spc="-5" dirty="0">
                <a:latin typeface="Candara"/>
                <a:cs typeface="Candara"/>
              </a:rPr>
              <a:t>meals including  soups, </a:t>
            </a:r>
            <a:r>
              <a:rPr sz="1800" dirty="0">
                <a:latin typeface="Candara"/>
                <a:cs typeface="Candara"/>
              </a:rPr>
              <a:t>stews,</a:t>
            </a:r>
            <a:r>
              <a:rPr sz="1800" spc="-1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and  salads.</a:t>
            </a:r>
          </a:p>
        </p:txBody>
      </p:sp>
    </p:spTree>
    <p:extLst>
      <p:ext uri="{BB962C8B-B14F-4D97-AF65-F5344CB8AC3E}">
        <p14:creationId xmlns:p14="http://schemas.microsoft.com/office/powerpoint/2010/main" val="1653217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611" y="2435877"/>
            <a:ext cx="6979284" cy="2444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169545" indent="-274320">
              <a:lnSpc>
                <a:spcPct val="100000"/>
              </a:lnSpc>
              <a:spcBef>
                <a:spcPts val="10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latin typeface="Candara"/>
                <a:cs typeface="Candara"/>
              </a:rPr>
              <a:t>Food </a:t>
            </a:r>
            <a:r>
              <a:rPr sz="2400" dirty="0">
                <a:latin typeface="Candara"/>
                <a:cs typeface="Candara"/>
              </a:rPr>
              <a:t>labels must list ingredients in order of</a:t>
            </a:r>
            <a:r>
              <a:rPr sz="2400" spc="-7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largest  </a:t>
            </a:r>
            <a:r>
              <a:rPr sz="2400" spc="-5" dirty="0">
                <a:latin typeface="Candara"/>
                <a:cs typeface="Candara"/>
              </a:rPr>
              <a:t>quantity</a:t>
            </a:r>
            <a:r>
              <a:rPr sz="2400" dirty="0">
                <a:latin typeface="Candara"/>
                <a:cs typeface="Candara"/>
              </a:rPr>
              <a:t> first</a:t>
            </a:r>
          </a:p>
          <a:p>
            <a:pPr marL="287020" marR="5080" indent="-27432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latin typeface="Candara"/>
                <a:cs typeface="Candara"/>
              </a:rPr>
              <a:t>If </a:t>
            </a:r>
            <a:r>
              <a:rPr sz="2400" dirty="0">
                <a:latin typeface="Candara"/>
                <a:cs typeface="Candara"/>
              </a:rPr>
              <a:t>sugar or a </a:t>
            </a:r>
            <a:r>
              <a:rPr sz="2400" spc="-5" dirty="0">
                <a:latin typeface="Candara"/>
                <a:cs typeface="Candara"/>
              </a:rPr>
              <a:t>sweetener </a:t>
            </a:r>
            <a:r>
              <a:rPr sz="2400" dirty="0">
                <a:latin typeface="Candara"/>
                <a:cs typeface="Candara"/>
              </a:rPr>
              <a:t>is listed as one of the first  three </a:t>
            </a:r>
            <a:r>
              <a:rPr sz="2400" spc="-5" dirty="0">
                <a:latin typeface="Candara"/>
                <a:cs typeface="Candara"/>
              </a:rPr>
              <a:t>ingredients (not counting water) then </a:t>
            </a:r>
            <a:r>
              <a:rPr sz="2400" dirty="0">
                <a:latin typeface="Candara"/>
                <a:cs typeface="Candara"/>
              </a:rPr>
              <a:t>sugar is  one of the primary</a:t>
            </a:r>
            <a:r>
              <a:rPr sz="2400" spc="-15" dirty="0">
                <a:latin typeface="Candara"/>
                <a:cs typeface="Candara"/>
              </a:rPr>
              <a:t> </a:t>
            </a:r>
            <a:r>
              <a:rPr sz="2400" spc="-5" dirty="0">
                <a:latin typeface="Candara"/>
                <a:cs typeface="Candara"/>
              </a:rPr>
              <a:t>ingredients</a:t>
            </a:r>
            <a:endParaRPr sz="24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dirty="0">
                <a:latin typeface="Candara"/>
                <a:cs typeface="Candara"/>
              </a:rPr>
              <a:t>4 grams of sugar = 1 teaspoon of</a:t>
            </a:r>
            <a:r>
              <a:rPr sz="2800" spc="-35" dirty="0">
                <a:latin typeface="Candara"/>
                <a:cs typeface="Candara"/>
              </a:rPr>
              <a:t> </a:t>
            </a:r>
            <a:r>
              <a:rPr sz="2800" dirty="0">
                <a:latin typeface="Candara"/>
                <a:cs typeface="Candara"/>
              </a:rPr>
              <a:t>sugar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8350" y="580391"/>
            <a:ext cx="66078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Is </a:t>
            </a:r>
            <a:r>
              <a:rPr sz="4400" dirty="0"/>
              <a:t>your tuna salad a</a:t>
            </a:r>
            <a:r>
              <a:rPr sz="4400" spc="-65" dirty="0"/>
              <a:t> </a:t>
            </a:r>
            <a:r>
              <a:rPr sz="4400" spc="-5" dirty="0"/>
              <a:t>dessert?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6225666" y="4912616"/>
            <a:ext cx="2918332" cy="1945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7765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753324"/>
            <a:ext cx="7202805" cy="4426212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spc="-10" dirty="0">
                <a:latin typeface="Candara"/>
                <a:cs typeface="Candara"/>
              </a:rPr>
              <a:t>What </a:t>
            </a:r>
            <a:r>
              <a:rPr sz="2800" spc="-5" dirty="0">
                <a:latin typeface="Candara"/>
                <a:cs typeface="Candara"/>
              </a:rPr>
              <a:t>is the serving size? (top of the</a:t>
            </a:r>
            <a:r>
              <a:rPr sz="2800" spc="50" dirty="0">
                <a:latin typeface="Candara"/>
                <a:cs typeface="Candara"/>
              </a:rPr>
              <a:t> </a:t>
            </a:r>
            <a:r>
              <a:rPr sz="2800" spc="-5" dirty="0">
                <a:latin typeface="Candara"/>
                <a:cs typeface="Candara"/>
              </a:rPr>
              <a:t>label)</a:t>
            </a:r>
            <a:endParaRPr sz="28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spc="-10" dirty="0">
                <a:latin typeface="Candara"/>
                <a:cs typeface="Candara"/>
              </a:rPr>
              <a:t>What </a:t>
            </a:r>
            <a:r>
              <a:rPr sz="2800" spc="-5" dirty="0">
                <a:latin typeface="Candara"/>
                <a:cs typeface="Candara"/>
              </a:rPr>
              <a:t>is the fat</a:t>
            </a:r>
            <a:r>
              <a:rPr sz="2800" spc="35" dirty="0">
                <a:latin typeface="Candara"/>
                <a:cs typeface="Candara"/>
              </a:rPr>
              <a:t> </a:t>
            </a:r>
            <a:r>
              <a:rPr sz="2800" spc="-5" dirty="0">
                <a:latin typeface="Candara"/>
                <a:cs typeface="Candara"/>
              </a:rPr>
              <a:t>content?</a:t>
            </a:r>
            <a:endParaRPr sz="2800" dirty="0">
              <a:latin typeface="Candara"/>
              <a:cs typeface="Candara"/>
            </a:endParaRPr>
          </a:p>
          <a:p>
            <a:pPr marL="287020" marR="716280" indent="-274320">
              <a:lnSpc>
                <a:spcPct val="100000"/>
              </a:lnSpc>
              <a:spcBef>
                <a:spcPts val="6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spc="-10" dirty="0">
                <a:latin typeface="Candara"/>
                <a:cs typeface="Candara"/>
              </a:rPr>
              <a:t>What </a:t>
            </a:r>
            <a:r>
              <a:rPr sz="2800" spc="-5" dirty="0">
                <a:latin typeface="Candara"/>
                <a:cs typeface="Candara"/>
              </a:rPr>
              <a:t>is the transfat content? It should be  zero.</a:t>
            </a:r>
            <a:endParaRPr sz="28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spc="-5" dirty="0">
                <a:latin typeface="Candara"/>
                <a:cs typeface="Candara"/>
              </a:rPr>
              <a:t>How much </a:t>
            </a:r>
            <a:r>
              <a:rPr sz="2800" spc="-10" dirty="0">
                <a:latin typeface="Candara"/>
                <a:cs typeface="Candara"/>
              </a:rPr>
              <a:t>carbohydrate? </a:t>
            </a:r>
            <a:r>
              <a:rPr sz="2800" spc="-5" dirty="0">
                <a:latin typeface="Candara"/>
                <a:cs typeface="Candara"/>
              </a:rPr>
              <a:t>How much</a:t>
            </a:r>
            <a:r>
              <a:rPr sz="2800" spc="40" dirty="0">
                <a:latin typeface="Candara"/>
                <a:cs typeface="Candara"/>
              </a:rPr>
              <a:t> </a:t>
            </a:r>
            <a:r>
              <a:rPr sz="2800" spc="-5" dirty="0">
                <a:latin typeface="Candara"/>
                <a:cs typeface="Candara"/>
              </a:rPr>
              <a:t>fiber?</a:t>
            </a:r>
            <a:endParaRPr sz="2800" dirty="0">
              <a:latin typeface="Candara"/>
              <a:cs typeface="Candara"/>
            </a:endParaRPr>
          </a:p>
          <a:p>
            <a:pPr marL="287020" marR="5080" indent="-274320">
              <a:lnSpc>
                <a:spcPct val="100000"/>
              </a:lnSpc>
              <a:spcBef>
                <a:spcPts val="6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spc="-5" dirty="0">
                <a:latin typeface="Candara"/>
                <a:cs typeface="Candara"/>
              </a:rPr>
              <a:t>Look at the ingredients list. If sugar/  sweetener is listed as one of the first three  ingredients, consider the food to be a</a:t>
            </a:r>
            <a:r>
              <a:rPr sz="2800" spc="25" dirty="0">
                <a:latin typeface="Candara"/>
                <a:cs typeface="Candara"/>
              </a:rPr>
              <a:t> </a:t>
            </a:r>
            <a:r>
              <a:rPr sz="2800" spc="-5" dirty="0">
                <a:latin typeface="Candara"/>
                <a:cs typeface="Candara"/>
              </a:rPr>
              <a:t>dessert.</a:t>
            </a:r>
            <a:endParaRPr sz="2800" dirty="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800" spc="-5" dirty="0">
                <a:latin typeface="Candara"/>
                <a:cs typeface="Candara"/>
              </a:rPr>
              <a:t>Does the food have </a:t>
            </a:r>
            <a:r>
              <a:rPr sz="2800" spc="-10" dirty="0">
                <a:latin typeface="Candara"/>
                <a:cs typeface="Candara"/>
              </a:rPr>
              <a:t>any vitamins</a:t>
            </a:r>
            <a:r>
              <a:rPr sz="2800" spc="65" dirty="0">
                <a:latin typeface="Candara"/>
                <a:cs typeface="Candara"/>
              </a:rPr>
              <a:t> </a:t>
            </a:r>
            <a:r>
              <a:rPr sz="2800" spc="-10" dirty="0">
                <a:latin typeface="Candara"/>
                <a:cs typeface="Candara"/>
              </a:rPr>
              <a:t>/minerals?</a:t>
            </a:r>
            <a:endParaRPr sz="2800" dirty="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5985" y="580391"/>
            <a:ext cx="48133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Quick Label</a:t>
            </a:r>
            <a:r>
              <a:rPr sz="4400" spc="-65" dirty="0"/>
              <a:t> </a:t>
            </a:r>
            <a:r>
              <a:rPr sz="4400" spc="-5" dirty="0"/>
              <a:t>Reading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2904257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5" y="2036364"/>
            <a:ext cx="2846705" cy="325882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3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3200" b="1" spc="-5" dirty="0">
                <a:solidFill>
                  <a:srgbClr val="073D86"/>
                </a:solidFill>
                <a:latin typeface="Candara"/>
                <a:cs typeface="Candara"/>
              </a:rPr>
              <a:t>Healthy</a:t>
            </a:r>
            <a:r>
              <a:rPr sz="3200" b="1" spc="-6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3200" b="1" spc="-5" dirty="0">
                <a:solidFill>
                  <a:srgbClr val="073D86"/>
                </a:solidFill>
                <a:latin typeface="Candara"/>
                <a:cs typeface="Candara"/>
              </a:rPr>
              <a:t>Eating</a:t>
            </a:r>
            <a:endParaRPr sz="32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62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Being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Active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Monitoring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20" dirty="0">
                <a:solidFill>
                  <a:srgbClr val="073D86"/>
                </a:solidFill>
                <a:latin typeface="Candara"/>
                <a:cs typeface="Candara"/>
              </a:rPr>
              <a:t>Taking</a:t>
            </a:r>
            <a:r>
              <a:rPr sz="2400" spc="-1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Medication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Problem</a:t>
            </a:r>
            <a:r>
              <a:rPr sz="2400" spc="-2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Solving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Healthy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Coping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Reducing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Risks</a:t>
            </a:r>
            <a:endParaRPr sz="240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81492"/>
            <a:ext cx="8229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American Association </a:t>
            </a:r>
            <a:r>
              <a:rPr spc="-5" dirty="0"/>
              <a:t>of</a:t>
            </a:r>
            <a:r>
              <a:rPr spc="55" dirty="0"/>
              <a:t> </a:t>
            </a:r>
            <a:r>
              <a:rPr spc="-5" dirty="0"/>
              <a:t>Diabetes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Educators </a:t>
            </a:r>
            <a:r>
              <a:rPr spc="-10" dirty="0"/>
              <a:t>Self-Care</a:t>
            </a:r>
            <a:r>
              <a:rPr spc="5" dirty="0"/>
              <a:t> </a:t>
            </a:r>
            <a:r>
              <a:rPr spc="-10" dirty="0"/>
              <a:t>Behaviors™</a:t>
            </a:r>
          </a:p>
        </p:txBody>
      </p:sp>
      <p:sp>
        <p:nvSpPr>
          <p:cNvPr id="4" name="object 4"/>
          <p:cNvSpPr/>
          <p:nvPr/>
        </p:nvSpPr>
        <p:spPr>
          <a:xfrm>
            <a:off x="4419600" y="2514600"/>
            <a:ext cx="4114800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224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D56036F-375C-8D45-AC67-2BEFB4E0C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366643"/>
              </p:ext>
            </p:extLst>
          </p:nvPr>
        </p:nvGraphicFramePr>
        <p:xfrm>
          <a:off x="228602" y="1219202"/>
          <a:ext cx="8686799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726">
                  <a:extLst>
                    <a:ext uri="{9D8B030D-6E8A-4147-A177-3AD203B41FA5}">
                      <a16:colId xmlns:a16="http://schemas.microsoft.com/office/drawing/2014/main" val="2563805120"/>
                    </a:ext>
                  </a:extLst>
                </a:gridCol>
                <a:gridCol w="2227033">
                  <a:extLst>
                    <a:ext uri="{9D8B030D-6E8A-4147-A177-3AD203B41FA5}">
                      <a16:colId xmlns:a16="http://schemas.microsoft.com/office/drawing/2014/main" val="3703309719"/>
                    </a:ext>
                  </a:extLst>
                </a:gridCol>
                <a:gridCol w="1888416">
                  <a:extLst>
                    <a:ext uri="{9D8B030D-6E8A-4147-A177-3AD203B41FA5}">
                      <a16:colId xmlns:a16="http://schemas.microsoft.com/office/drawing/2014/main" val="3797288993"/>
                    </a:ext>
                  </a:extLst>
                </a:gridCol>
                <a:gridCol w="2513624">
                  <a:extLst>
                    <a:ext uri="{9D8B030D-6E8A-4147-A177-3AD203B41FA5}">
                      <a16:colId xmlns:a16="http://schemas.microsoft.com/office/drawing/2014/main" val="125962582"/>
                    </a:ext>
                  </a:extLst>
                </a:gridCol>
              </a:tblGrid>
              <a:tr h="363793">
                <a:tc>
                  <a:txBody>
                    <a:bodyPr/>
                    <a:lstStyle/>
                    <a:p>
                      <a:r>
                        <a:rPr lang="en-US" dirty="0"/>
                        <a:t>4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recipes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40500"/>
                  </a:ext>
                </a:extLst>
              </a:tr>
              <a:tr h="2273710">
                <a:tc>
                  <a:txBody>
                    <a:bodyPr/>
                    <a:lstStyle/>
                    <a:p>
                      <a:r>
                        <a:rPr lang="en-US" dirty="0"/>
                        <a:t>Food influences function – energy and organ function (kidneys, blood sugar balance, heart health)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Making foods that support immune function, and organ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Using herbs and spices as a low-sodium  alternative to salt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New foods/ familiar textures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Turmeric anti-inflammatory drink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15446"/>
                  </a:ext>
                </a:extLst>
              </a:tr>
              <a:tr h="909484">
                <a:tc>
                  <a:txBody>
                    <a:bodyPr/>
                    <a:lstStyle/>
                    <a:p>
                      <a:r>
                        <a:rPr lang="en-US" dirty="0"/>
                        <a:t>Supporting healthy digestion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Making food together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Label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Fire Cider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67920"/>
                  </a:ext>
                </a:extLst>
              </a:tr>
              <a:tr h="1182329">
                <a:tc>
                  <a:txBody>
                    <a:bodyPr/>
                    <a:lstStyle/>
                    <a:p>
                      <a:r>
                        <a:rPr lang="en-US" dirty="0"/>
                        <a:t>Better Blood Sugar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Collaborating with Fitness Program – </a:t>
                      </a:r>
                      <a:r>
                        <a:rPr lang="en-US" dirty="0" err="1"/>
                        <a:t>Ojo</a:t>
                      </a:r>
                      <a:r>
                        <a:rPr lang="en-US" dirty="0"/>
                        <a:t> Caliente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Flavoring food to please your palate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Pumpkin and Squash Soup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325121"/>
                  </a:ext>
                </a:extLst>
              </a:tr>
              <a:tr h="909484">
                <a:tc>
                  <a:txBody>
                    <a:bodyPr/>
                    <a:lstStyle/>
                    <a:p>
                      <a:r>
                        <a:rPr lang="en-US" dirty="0"/>
                        <a:t>Building strong bones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Intergenerational gardening and cooking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Recipe 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Corn Chowder/ Bone Broth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7089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3B179F-6B90-6943-84BA-3F74BA3F5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80872"/>
          </a:xfrm>
        </p:spPr>
        <p:txBody>
          <a:bodyPr>
            <a:normAutofit/>
          </a:bodyPr>
          <a:lstStyle/>
          <a:p>
            <a:r>
              <a:rPr lang="en-US" sz="4000" dirty="0"/>
              <a:t>Nutrition Education for Seniors</a:t>
            </a:r>
          </a:p>
        </p:txBody>
      </p:sp>
    </p:spTree>
    <p:extLst>
      <p:ext uri="{BB962C8B-B14F-4D97-AF65-F5344CB8AC3E}">
        <p14:creationId xmlns:p14="http://schemas.microsoft.com/office/powerpoint/2010/main" val="3558264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6529" y="580391"/>
            <a:ext cx="52552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Blood Sugar too</a:t>
            </a:r>
            <a:r>
              <a:rPr sz="4400" spc="-65" dirty="0"/>
              <a:t> </a:t>
            </a:r>
            <a:r>
              <a:rPr sz="4400" dirty="0"/>
              <a:t>High?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733550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1" y="2744165"/>
            <a:ext cx="7907020" cy="3640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165" marR="59690" indent="-274320">
              <a:lnSpc>
                <a:spcPct val="100000"/>
              </a:lnSpc>
              <a:spcBef>
                <a:spcPts val="100"/>
              </a:spcBef>
              <a:buClr>
                <a:srgbClr val="30B6FC"/>
              </a:buClr>
              <a:buFont typeface="Symbol"/>
              <a:buChar char=""/>
              <a:tabLst>
                <a:tab pos="812165" algn="l"/>
              </a:tabLst>
            </a:pPr>
            <a:r>
              <a:rPr sz="2400" dirty="0">
                <a:latin typeface="Candara"/>
                <a:cs typeface="Candara"/>
              </a:rPr>
              <a:t>Here are some </a:t>
            </a:r>
            <a:r>
              <a:rPr sz="2400" spc="-5" dirty="0">
                <a:latin typeface="Candara"/>
                <a:cs typeface="Candara"/>
              </a:rPr>
              <a:t>things </a:t>
            </a:r>
            <a:r>
              <a:rPr sz="2400" dirty="0">
                <a:latin typeface="Candara"/>
                <a:cs typeface="Candara"/>
              </a:rPr>
              <a:t>to </a:t>
            </a:r>
            <a:r>
              <a:rPr sz="2400" spc="-5" dirty="0">
                <a:latin typeface="Candara"/>
                <a:cs typeface="Candara"/>
              </a:rPr>
              <a:t>look </a:t>
            </a:r>
            <a:r>
              <a:rPr sz="2400" dirty="0">
                <a:latin typeface="Candara"/>
                <a:cs typeface="Candara"/>
              </a:rPr>
              <a:t>at </a:t>
            </a:r>
            <a:r>
              <a:rPr sz="2400" spc="-5" dirty="0">
                <a:latin typeface="Candara"/>
                <a:cs typeface="Candara"/>
              </a:rPr>
              <a:t>involving </a:t>
            </a:r>
            <a:r>
              <a:rPr sz="2400" dirty="0">
                <a:latin typeface="Candara"/>
                <a:cs typeface="Candara"/>
              </a:rPr>
              <a:t>food</a:t>
            </a:r>
            <a:r>
              <a:rPr sz="2400" spc="-5" dirty="0">
                <a:latin typeface="Candara"/>
                <a:cs typeface="Candara"/>
              </a:rPr>
              <a:t> and</a:t>
            </a:r>
            <a:endParaRPr sz="2400" dirty="0">
              <a:latin typeface="Candara"/>
              <a:cs typeface="Candara"/>
            </a:endParaRPr>
          </a:p>
          <a:p>
            <a:pPr marL="812165">
              <a:lnSpc>
                <a:spcPct val="100000"/>
              </a:lnSpc>
            </a:pPr>
            <a:r>
              <a:rPr sz="2400" spc="-5" dirty="0">
                <a:latin typeface="Candara"/>
                <a:cs typeface="Candara"/>
              </a:rPr>
              <a:t>eating:</a:t>
            </a:r>
            <a:endParaRPr sz="2400" dirty="0">
              <a:latin typeface="Candara"/>
              <a:cs typeface="Candara"/>
            </a:endParaRPr>
          </a:p>
          <a:p>
            <a:pPr marL="1113790" lvl="1" indent="-274320">
              <a:lnSpc>
                <a:spcPct val="100000"/>
              </a:lnSpc>
              <a:spcBef>
                <a:spcPts val="550"/>
              </a:spcBef>
              <a:buClr>
                <a:srgbClr val="30B6FC"/>
              </a:buClr>
              <a:buFont typeface="Symbol"/>
              <a:buChar char=""/>
              <a:tabLst>
                <a:tab pos="1113790" algn="l"/>
                <a:tab pos="1114425" algn="l"/>
              </a:tabLst>
            </a:pPr>
            <a:r>
              <a:rPr sz="2200" spc="-5" dirty="0">
                <a:latin typeface="Candara"/>
                <a:cs typeface="Candara"/>
              </a:rPr>
              <a:t>Ate more</a:t>
            </a:r>
            <a:r>
              <a:rPr sz="2200" spc="-3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food?</a:t>
            </a:r>
            <a:endParaRPr sz="2200" dirty="0">
              <a:latin typeface="Candara"/>
              <a:cs typeface="Candara"/>
            </a:endParaRPr>
          </a:p>
          <a:p>
            <a:pPr marL="1113790" lvl="1" indent="-274320">
              <a:lnSpc>
                <a:spcPct val="100000"/>
              </a:lnSpc>
              <a:spcBef>
                <a:spcPts val="525"/>
              </a:spcBef>
              <a:buClr>
                <a:srgbClr val="30B6FC"/>
              </a:buClr>
              <a:buFont typeface="Symbol"/>
              <a:buChar char=""/>
              <a:tabLst>
                <a:tab pos="1113790" algn="l"/>
                <a:tab pos="1114425" algn="l"/>
              </a:tabLst>
            </a:pPr>
            <a:r>
              <a:rPr sz="2200" spc="-5" dirty="0">
                <a:latin typeface="Candara"/>
                <a:cs typeface="Candara"/>
              </a:rPr>
              <a:t>Ate out or special</a:t>
            </a:r>
            <a:r>
              <a:rPr sz="2200" spc="-50" dirty="0">
                <a:latin typeface="Candara"/>
                <a:cs typeface="Candara"/>
              </a:rPr>
              <a:t> </a:t>
            </a:r>
            <a:r>
              <a:rPr sz="2200" spc="-5" dirty="0">
                <a:latin typeface="Candara"/>
                <a:cs typeface="Candara"/>
              </a:rPr>
              <a:t>occasion?</a:t>
            </a:r>
            <a:endParaRPr sz="2200" dirty="0">
              <a:latin typeface="Candara"/>
              <a:cs typeface="Candara"/>
            </a:endParaRPr>
          </a:p>
          <a:p>
            <a:pPr marL="1113790" lvl="1" indent="-274320">
              <a:lnSpc>
                <a:spcPct val="100000"/>
              </a:lnSpc>
              <a:spcBef>
                <a:spcPts val="535"/>
              </a:spcBef>
              <a:buClr>
                <a:srgbClr val="30B6FC"/>
              </a:buClr>
              <a:buFont typeface="Symbol"/>
              <a:buChar char=""/>
              <a:tabLst>
                <a:tab pos="1113790" algn="l"/>
                <a:tab pos="1114425" algn="l"/>
              </a:tabLst>
            </a:pPr>
            <a:r>
              <a:rPr sz="2200" spc="-10" dirty="0">
                <a:latin typeface="Candara"/>
                <a:cs typeface="Candara"/>
              </a:rPr>
              <a:t>Snacking </a:t>
            </a:r>
            <a:r>
              <a:rPr sz="2200" spc="-5" dirty="0">
                <a:latin typeface="Candara"/>
                <a:cs typeface="Candara"/>
              </a:rPr>
              <a:t>or nibbling on</a:t>
            </a:r>
            <a:r>
              <a:rPr sz="2200" spc="-2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food?</a:t>
            </a:r>
            <a:endParaRPr sz="2200" dirty="0">
              <a:latin typeface="Candara"/>
              <a:cs typeface="Candara"/>
            </a:endParaRPr>
          </a:p>
          <a:p>
            <a:pPr marL="1113790" lvl="1" indent="-274320">
              <a:lnSpc>
                <a:spcPct val="100000"/>
              </a:lnSpc>
              <a:spcBef>
                <a:spcPts val="525"/>
              </a:spcBef>
              <a:buClr>
                <a:srgbClr val="30B6FC"/>
              </a:buClr>
              <a:buFont typeface="Symbol"/>
              <a:buChar char=""/>
              <a:tabLst>
                <a:tab pos="1113790" algn="l"/>
                <a:tab pos="1114425" algn="l"/>
              </a:tabLst>
            </a:pPr>
            <a:r>
              <a:rPr sz="2200" spc="-5" dirty="0">
                <a:latin typeface="Candara"/>
                <a:cs typeface="Candara"/>
              </a:rPr>
              <a:t>Drank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spc="-5" dirty="0">
                <a:latin typeface="Candara"/>
                <a:cs typeface="Candara"/>
              </a:rPr>
              <a:t>alcohol?</a:t>
            </a:r>
            <a:endParaRPr sz="2200" dirty="0">
              <a:latin typeface="Candara"/>
              <a:cs typeface="Candara"/>
            </a:endParaRPr>
          </a:p>
          <a:p>
            <a:pPr marL="1113790" lvl="1" indent="-274320">
              <a:lnSpc>
                <a:spcPct val="100000"/>
              </a:lnSpc>
              <a:spcBef>
                <a:spcPts val="530"/>
              </a:spcBef>
              <a:buClr>
                <a:srgbClr val="30B6FC"/>
              </a:buClr>
              <a:buFont typeface="Symbol"/>
              <a:buChar char=""/>
              <a:tabLst>
                <a:tab pos="1113790" algn="l"/>
                <a:tab pos="1114425" algn="l"/>
              </a:tabLst>
            </a:pPr>
            <a:r>
              <a:rPr sz="2200" spc="-25" dirty="0">
                <a:latin typeface="Candara"/>
                <a:cs typeface="Candara"/>
              </a:rPr>
              <a:t>Type </a:t>
            </a:r>
            <a:r>
              <a:rPr sz="2200" spc="-5" dirty="0">
                <a:latin typeface="Candara"/>
                <a:cs typeface="Candara"/>
              </a:rPr>
              <a:t>of</a:t>
            </a:r>
            <a:r>
              <a:rPr sz="2200" spc="2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food?</a:t>
            </a:r>
            <a:endParaRPr sz="22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sz="1800" i="1" spc="-5" dirty="0">
                <a:latin typeface="Candara"/>
                <a:cs typeface="Candara"/>
              </a:rPr>
              <a:t>Source: The </a:t>
            </a:r>
            <a:r>
              <a:rPr sz="1800" i="1" dirty="0">
                <a:latin typeface="Candara"/>
                <a:cs typeface="Candara"/>
              </a:rPr>
              <a:t>Art and </a:t>
            </a:r>
            <a:r>
              <a:rPr sz="1800" i="1" spc="-5" dirty="0">
                <a:latin typeface="Candara"/>
                <a:cs typeface="Candara"/>
              </a:rPr>
              <a:t>Science of Diabetes Self-Management Education Desk</a:t>
            </a:r>
            <a:r>
              <a:rPr sz="1800" i="1" spc="40" dirty="0">
                <a:latin typeface="Candara"/>
                <a:cs typeface="Candara"/>
              </a:rPr>
              <a:t> </a:t>
            </a:r>
            <a:r>
              <a:rPr sz="1800" i="1" spc="-10" dirty="0">
                <a:latin typeface="Candara"/>
                <a:cs typeface="Candara"/>
              </a:rPr>
              <a:t>Reference,</a:t>
            </a:r>
            <a:endParaRPr sz="1800" dirty="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Third </a:t>
            </a:r>
            <a:r>
              <a:rPr sz="1800" dirty="0">
                <a:latin typeface="Candara"/>
                <a:cs typeface="Candara"/>
              </a:rPr>
              <a:t>Edition, </a:t>
            </a:r>
            <a:r>
              <a:rPr sz="1800" spc="-5" dirty="0">
                <a:latin typeface="Candara"/>
                <a:cs typeface="Candara"/>
              </a:rPr>
              <a:t>American Association </a:t>
            </a:r>
            <a:r>
              <a:rPr sz="1800" dirty="0">
                <a:latin typeface="Candara"/>
                <a:cs typeface="Candara"/>
              </a:rPr>
              <a:t>of Diabetes Educators p.</a:t>
            </a:r>
            <a:r>
              <a:rPr sz="1800" spc="-105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217</a:t>
            </a:r>
            <a:endParaRPr sz="18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3379845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6CA7AE-1645-5F47-9811-79A4F33DF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34" y="1905000"/>
            <a:ext cx="7408333" cy="4648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Capacity for chewing and swallowing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Prepare food so that it is softer, and easier to chew and swallow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Assess whether referral to dentist would be helpful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Lack of appetite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Prepare nutrient-dense food - every bite counts!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Zinc can stimulate appetite (pumpkin seeds are a great source of zinc)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Congregant meals and meals shared with others can stimulate the appetite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053BFA-AE62-4549-B91E-CB5BDD00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that Influence Senior Nutrition</a:t>
            </a:r>
          </a:p>
        </p:txBody>
      </p:sp>
    </p:spTree>
    <p:extLst>
      <p:ext uri="{BB962C8B-B14F-4D97-AF65-F5344CB8AC3E}">
        <p14:creationId xmlns:p14="http://schemas.microsoft.com/office/powerpoint/2010/main" val="1916511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81492"/>
            <a:ext cx="8229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Intergenerational </a:t>
            </a:r>
            <a:r>
              <a:rPr spc="-5" dirty="0"/>
              <a:t>Gardening</a:t>
            </a:r>
            <a:r>
              <a:rPr spc="25" dirty="0"/>
              <a:t> </a:t>
            </a:r>
            <a:r>
              <a:rPr spc="-5" dirty="0"/>
              <a:t>and</a:t>
            </a:r>
          </a:p>
          <a:p>
            <a:pPr marL="2540" algn="ctr">
              <a:lnSpc>
                <a:spcPct val="100000"/>
              </a:lnSpc>
            </a:pPr>
            <a:r>
              <a:rPr spc="-5" dirty="0"/>
              <a:t>Cooking</a:t>
            </a:r>
          </a:p>
        </p:txBody>
      </p:sp>
      <p:sp>
        <p:nvSpPr>
          <p:cNvPr id="3" name="object 3"/>
          <p:cNvSpPr/>
          <p:nvPr/>
        </p:nvSpPr>
        <p:spPr>
          <a:xfrm>
            <a:off x="3128772" y="2042160"/>
            <a:ext cx="5873496" cy="3607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0401" y="2057402"/>
            <a:ext cx="5716778" cy="3451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0901" y="1846910"/>
            <a:ext cx="2612390" cy="472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During </a:t>
            </a:r>
            <a:r>
              <a:rPr sz="1800" dirty="0">
                <a:latin typeface="Candara"/>
                <a:cs typeface="Candara"/>
              </a:rPr>
              <a:t>the </a:t>
            </a:r>
            <a:r>
              <a:rPr sz="1800" spc="-5" dirty="0">
                <a:latin typeface="Candara"/>
                <a:cs typeface="Candara"/>
              </a:rPr>
              <a:t>Spring break,  </a:t>
            </a:r>
            <a:r>
              <a:rPr sz="1800" dirty="0">
                <a:latin typeface="Candara"/>
                <a:cs typeface="Candara"/>
              </a:rPr>
              <a:t>students from </a:t>
            </a:r>
            <a:r>
              <a:rPr sz="1800" spc="-5" dirty="0">
                <a:latin typeface="Candara"/>
                <a:cs typeface="Candara"/>
              </a:rPr>
              <a:t>the C.O.R.E.  (Community, Outreach,  Resiliency,</a:t>
            </a:r>
            <a:r>
              <a:rPr sz="1800" spc="-10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Empowerment)  </a:t>
            </a:r>
            <a:r>
              <a:rPr sz="1800" spc="-10" dirty="0">
                <a:latin typeface="Candara"/>
                <a:cs typeface="Candara"/>
              </a:rPr>
              <a:t>Youth </a:t>
            </a:r>
            <a:r>
              <a:rPr sz="1800" spc="-5" dirty="0">
                <a:latin typeface="Candara"/>
                <a:cs typeface="Candara"/>
              </a:rPr>
              <a:t>Group, which  included </a:t>
            </a:r>
            <a:r>
              <a:rPr sz="1800" spc="-20" dirty="0">
                <a:latin typeface="Candara"/>
                <a:cs typeface="Candara"/>
              </a:rPr>
              <a:t>Taos </a:t>
            </a:r>
            <a:r>
              <a:rPr sz="1800" spc="-5" dirty="0">
                <a:latin typeface="Candara"/>
                <a:cs typeface="Candara"/>
              </a:rPr>
              <a:t>Day </a:t>
            </a:r>
            <a:r>
              <a:rPr sz="1800" dirty="0">
                <a:latin typeface="Candara"/>
                <a:cs typeface="Candara"/>
              </a:rPr>
              <a:t>school  students and middle-  school students from </a:t>
            </a:r>
            <a:r>
              <a:rPr sz="1800" spc="-25" dirty="0">
                <a:latin typeface="Candara"/>
                <a:cs typeface="Candara"/>
              </a:rPr>
              <a:t>Taos  </a:t>
            </a:r>
            <a:r>
              <a:rPr sz="1800" spc="-5" dirty="0">
                <a:latin typeface="Candara"/>
                <a:cs typeface="Candara"/>
              </a:rPr>
              <a:t>Pueblo, </a:t>
            </a:r>
            <a:r>
              <a:rPr sz="1800" dirty="0">
                <a:latin typeface="Candara"/>
                <a:cs typeface="Candara"/>
              </a:rPr>
              <a:t>came together  </a:t>
            </a:r>
            <a:r>
              <a:rPr sz="1800" spc="-5" dirty="0">
                <a:latin typeface="Candara"/>
                <a:cs typeface="Candara"/>
              </a:rPr>
              <a:t>with </a:t>
            </a:r>
            <a:r>
              <a:rPr lang="en-US" spc="-5" dirty="0">
                <a:latin typeface="Candara"/>
                <a:cs typeface="Candara"/>
              </a:rPr>
              <a:t>Senior</a:t>
            </a:r>
            <a:r>
              <a:rPr sz="1800" spc="-5" dirty="0">
                <a:latin typeface="Candara"/>
                <a:cs typeface="Candara"/>
              </a:rPr>
              <a:t>s </a:t>
            </a:r>
            <a:r>
              <a:rPr sz="1800" dirty="0">
                <a:latin typeface="Candara"/>
                <a:cs typeface="Candara"/>
              </a:rPr>
              <a:t>at the </a:t>
            </a:r>
            <a:r>
              <a:rPr lang="en-US" dirty="0">
                <a:latin typeface="Candara"/>
                <a:cs typeface="Candara"/>
              </a:rPr>
              <a:t>Lillian Romero Senior </a:t>
            </a:r>
            <a:r>
              <a:rPr sz="1800" spc="-5" dirty="0">
                <a:latin typeface="Candara"/>
                <a:cs typeface="Candara"/>
              </a:rPr>
              <a:t>Center </a:t>
            </a:r>
            <a:r>
              <a:rPr sz="1800" dirty="0">
                <a:latin typeface="Candara"/>
                <a:cs typeface="Candara"/>
              </a:rPr>
              <a:t>to cook and </a:t>
            </a:r>
            <a:r>
              <a:rPr sz="1800" spc="-5" dirty="0">
                <a:latin typeface="Candara"/>
                <a:cs typeface="Candara"/>
              </a:rPr>
              <a:t>garden  together. This was </a:t>
            </a:r>
            <a:r>
              <a:rPr sz="1800" dirty="0">
                <a:latin typeface="Candara"/>
                <a:cs typeface="Candara"/>
              </a:rPr>
              <a:t>a  service </a:t>
            </a:r>
            <a:r>
              <a:rPr sz="1800" spc="-5" dirty="0">
                <a:latin typeface="Candara"/>
                <a:cs typeface="Candara"/>
              </a:rPr>
              <a:t>learning activity</a:t>
            </a:r>
            <a:r>
              <a:rPr sz="1800" spc="-8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for  the students and a time to  </a:t>
            </a:r>
            <a:r>
              <a:rPr sz="1800" spc="-5" dirty="0">
                <a:latin typeface="Candara"/>
                <a:cs typeface="Candara"/>
              </a:rPr>
              <a:t>build relationships with  elders</a:t>
            </a:r>
            <a:endParaRPr sz="18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798865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6603" y="580391"/>
            <a:ext cx="7530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Reaching </a:t>
            </a:r>
            <a:r>
              <a:rPr sz="4400" dirty="0"/>
              <a:t>out to the</a:t>
            </a:r>
            <a:r>
              <a:rPr sz="4400" spc="-40" dirty="0"/>
              <a:t> </a:t>
            </a:r>
            <a:r>
              <a:rPr sz="4400" dirty="0"/>
              <a:t>Community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04800" y="1600200"/>
            <a:ext cx="2286000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1" y="4357879"/>
            <a:ext cx="1875027" cy="2500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82462" y="1524002"/>
            <a:ext cx="2958338" cy="22188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36183" y="4038551"/>
            <a:ext cx="2704338" cy="20283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27376" y="2127885"/>
            <a:ext cx="2488565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Create collaborative  events </a:t>
            </a:r>
            <a:r>
              <a:rPr sz="1800" dirty="0">
                <a:latin typeface="Candara"/>
                <a:cs typeface="Candara"/>
              </a:rPr>
              <a:t>that </a:t>
            </a:r>
            <a:r>
              <a:rPr sz="1800" spc="-5" dirty="0">
                <a:latin typeface="Candara"/>
                <a:cs typeface="Candara"/>
              </a:rPr>
              <a:t>bring  </a:t>
            </a:r>
            <a:r>
              <a:rPr sz="1800" dirty="0">
                <a:latin typeface="Candara"/>
                <a:cs typeface="Candara"/>
              </a:rPr>
              <a:t>together several  </a:t>
            </a:r>
            <a:r>
              <a:rPr sz="1800" spc="-5" dirty="0">
                <a:latin typeface="Candara"/>
                <a:cs typeface="Candara"/>
              </a:rPr>
              <a:t>programs </a:t>
            </a:r>
            <a:r>
              <a:rPr sz="1800" dirty="0">
                <a:latin typeface="Candara"/>
                <a:cs typeface="Candara"/>
              </a:rPr>
              <a:t>to </a:t>
            </a:r>
            <a:r>
              <a:rPr sz="1800" spc="-5" dirty="0">
                <a:latin typeface="Candara"/>
                <a:cs typeface="Candara"/>
              </a:rPr>
              <a:t>build  </a:t>
            </a:r>
            <a:r>
              <a:rPr sz="1800" dirty="0">
                <a:latin typeface="Candara"/>
                <a:cs typeface="Candara"/>
              </a:rPr>
              <a:t>participation and </a:t>
            </a:r>
            <a:r>
              <a:rPr sz="1800" spc="-5" dirty="0">
                <a:latin typeface="Candara"/>
                <a:cs typeface="Candara"/>
              </a:rPr>
              <a:t>make  </a:t>
            </a:r>
            <a:r>
              <a:rPr sz="1800" dirty="0">
                <a:latin typeface="Candara"/>
                <a:cs typeface="Candara"/>
              </a:rPr>
              <a:t>the work </a:t>
            </a:r>
            <a:r>
              <a:rPr sz="1800" spc="-5" dirty="0">
                <a:latin typeface="Candara"/>
                <a:cs typeface="Candara"/>
              </a:rPr>
              <a:t>easier </a:t>
            </a:r>
            <a:r>
              <a:rPr sz="1800" dirty="0">
                <a:latin typeface="Candara"/>
                <a:cs typeface="Candara"/>
              </a:rPr>
              <a:t>and</a:t>
            </a:r>
            <a:r>
              <a:rPr sz="1800" spc="-114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more  </a:t>
            </a:r>
            <a:r>
              <a:rPr sz="1800" spc="-5" dirty="0">
                <a:latin typeface="Candara"/>
                <a:cs typeface="Candara"/>
              </a:rPr>
              <a:t>fun. The nutrition  program collaborates  with </a:t>
            </a:r>
            <a:r>
              <a:rPr sz="1800" spc="-20" dirty="0">
                <a:latin typeface="Candara"/>
                <a:cs typeface="Candara"/>
              </a:rPr>
              <a:t>Taos </a:t>
            </a:r>
            <a:r>
              <a:rPr sz="1800" spc="-5" dirty="0">
                <a:latin typeface="Candara"/>
                <a:cs typeface="Candara"/>
              </a:rPr>
              <a:t>Pueblo Fitness,  </a:t>
            </a:r>
            <a:r>
              <a:rPr sz="1800" dirty="0">
                <a:latin typeface="Candara"/>
                <a:cs typeface="Candara"/>
              </a:rPr>
              <a:t>the </a:t>
            </a:r>
            <a:r>
              <a:rPr lang="en-US" dirty="0">
                <a:latin typeface="Candara"/>
                <a:cs typeface="Candara"/>
              </a:rPr>
              <a:t>Lillian Romero Senior Center, </a:t>
            </a:r>
            <a:r>
              <a:rPr sz="1800" spc="-5" dirty="0">
                <a:latin typeface="Candara"/>
                <a:cs typeface="Candara"/>
              </a:rPr>
              <a:t>Tiwa  </a:t>
            </a:r>
            <a:r>
              <a:rPr sz="1800" dirty="0">
                <a:latin typeface="Candara"/>
                <a:cs typeface="Candara"/>
              </a:rPr>
              <a:t>Babies, tribal schools,  and social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services.</a:t>
            </a:r>
            <a:endParaRPr sz="1800" dirty="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3775" y="6110429"/>
            <a:ext cx="406019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Have </a:t>
            </a:r>
            <a:r>
              <a:rPr sz="1800" dirty="0">
                <a:latin typeface="Candara"/>
                <a:cs typeface="Candara"/>
              </a:rPr>
              <a:t>fun and </a:t>
            </a:r>
            <a:r>
              <a:rPr sz="1800" spc="-5" dirty="0">
                <a:latin typeface="Candara"/>
                <a:cs typeface="Candara"/>
              </a:rPr>
              <a:t>make </a:t>
            </a:r>
            <a:r>
              <a:rPr sz="1800" dirty="0">
                <a:latin typeface="Candara"/>
                <a:cs typeface="Candara"/>
              </a:rPr>
              <a:t>it a goal for all to</a:t>
            </a:r>
            <a:r>
              <a:rPr sz="1800" spc="-10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have  a good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time.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872" y="365886"/>
            <a:ext cx="2353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ndara"/>
                <a:cs typeface="Candara"/>
              </a:rPr>
              <a:t>Successful</a:t>
            </a:r>
            <a:r>
              <a:rPr sz="1800" b="1" spc="-75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strategies….</a:t>
            </a:r>
            <a:endParaRPr sz="180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0190893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28600"/>
            <a:ext cx="8695944" cy="1426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47485" y="859284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22" y="0"/>
                </a:moveTo>
                <a:lnTo>
                  <a:pt x="2869945" y="0"/>
                </a:lnTo>
                <a:lnTo>
                  <a:pt x="2748788" y="20065"/>
                </a:lnTo>
                <a:lnTo>
                  <a:pt x="2625470" y="42290"/>
                </a:lnTo>
                <a:lnTo>
                  <a:pt x="2370455" y="91439"/>
                </a:lnTo>
                <a:lnTo>
                  <a:pt x="2102485" y="149478"/>
                </a:lnTo>
                <a:lnTo>
                  <a:pt x="1821941" y="216407"/>
                </a:lnTo>
                <a:lnTo>
                  <a:pt x="1564639" y="281050"/>
                </a:lnTo>
                <a:lnTo>
                  <a:pt x="841883" y="443991"/>
                </a:lnTo>
                <a:lnTo>
                  <a:pt x="620775" y="488568"/>
                </a:lnTo>
                <a:lnTo>
                  <a:pt x="199771" y="566673"/>
                </a:lnTo>
                <a:lnTo>
                  <a:pt x="0" y="600201"/>
                </a:lnTo>
                <a:lnTo>
                  <a:pt x="138175" y="620267"/>
                </a:lnTo>
                <a:lnTo>
                  <a:pt x="270001" y="638047"/>
                </a:lnTo>
                <a:lnTo>
                  <a:pt x="397510" y="653668"/>
                </a:lnTo>
                <a:lnTo>
                  <a:pt x="644143" y="680465"/>
                </a:lnTo>
                <a:lnTo>
                  <a:pt x="873760" y="698372"/>
                </a:lnTo>
                <a:lnTo>
                  <a:pt x="984249" y="705103"/>
                </a:lnTo>
                <a:lnTo>
                  <a:pt x="1092708" y="709548"/>
                </a:lnTo>
                <a:lnTo>
                  <a:pt x="1296796" y="713993"/>
                </a:lnTo>
                <a:lnTo>
                  <a:pt x="1394587" y="713993"/>
                </a:lnTo>
                <a:lnTo>
                  <a:pt x="1583816" y="709548"/>
                </a:lnTo>
                <a:lnTo>
                  <a:pt x="1673097" y="705103"/>
                </a:lnTo>
                <a:lnTo>
                  <a:pt x="1843150" y="691641"/>
                </a:lnTo>
                <a:lnTo>
                  <a:pt x="1926082" y="682751"/>
                </a:lnTo>
                <a:lnTo>
                  <a:pt x="2083435" y="660400"/>
                </a:lnTo>
                <a:lnTo>
                  <a:pt x="2232152" y="633602"/>
                </a:lnTo>
                <a:lnTo>
                  <a:pt x="2372487" y="602360"/>
                </a:lnTo>
                <a:lnTo>
                  <a:pt x="2440559" y="584580"/>
                </a:lnTo>
                <a:lnTo>
                  <a:pt x="2506471" y="566673"/>
                </a:lnTo>
                <a:lnTo>
                  <a:pt x="2633980" y="526541"/>
                </a:lnTo>
                <a:lnTo>
                  <a:pt x="2755138" y="481964"/>
                </a:lnTo>
                <a:lnTo>
                  <a:pt x="2872105" y="435101"/>
                </a:lnTo>
                <a:lnTo>
                  <a:pt x="2876422" y="432815"/>
                </a:lnTo>
                <a:lnTo>
                  <a:pt x="2876422" y="0"/>
                </a:lnTo>
                <a:close/>
              </a:path>
            </a:pathLst>
          </a:custGeom>
          <a:solidFill>
            <a:srgbClr val="C5E7FB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19375" y="730886"/>
            <a:ext cx="5544820" cy="850265"/>
          </a:xfrm>
          <a:custGeom>
            <a:avLst/>
            <a:gdLst/>
            <a:ahLst/>
            <a:cxnLst/>
            <a:rect l="l" t="t" r="r" b="b"/>
            <a:pathLst>
              <a:path w="5544820" h="850265">
                <a:moveTo>
                  <a:pt x="852424" y="0"/>
                </a:moveTo>
                <a:lnTo>
                  <a:pt x="684529" y="0"/>
                </a:lnTo>
                <a:lnTo>
                  <a:pt x="527176" y="4444"/>
                </a:lnTo>
                <a:lnTo>
                  <a:pt x="380492" y="11175"/>
                </a:lnTo>
                <a:lnTo>
                  <a:pt x="244475" y="22351"/>
                </a:lnTo>
                <a:lnTo>
                  <a:pt x="116839" y="35687"/>
                </a:lnTo>
                <a:lnTo>
                  <a:pt x="0" y="53593"/>
                </a:lnTo>
                <a:lnTo>
                  <a:pt x="333756" y="96012"/>
                </a:lnTo>
                <a:lnTo>
                  <a:pt x="693038" y="156210"/>
                </a:lnTo>
                <a:lnTo>
                  <a:pt x="1077849" y="234314"/>
                </a:lnTo>
                <a:lnTo>
                  <a:pt x="1281938" y="279018"/>
                </a:lnTo>
                <a:lnTo>
                  <a:pt x="1866519" y="421766"/>
                </a:lnTo>
                <a:lnTo>
                  <a:pt x="2559558" y="575690"/>
                </a:lnTo>
                <a:lnTo>
                  <a:pt x="2723261" y="606932"/>
                </a:lnTo>
                <a:lnTo>
                  <a:pt x="2878454" y="638175"/>
                </a:lnTo>
                <a:lnTo>
                  <a:pt x="3031616" y="667257"/>
                </a:lnTo>
                <a:lnTo>
                  <a:pt x="3324987" y="716279"/>
                </a:lnTo>
                <a:lnTo>
                  <a:pt x="3465322" y="738631"/>
                </a:lnTo>
                <a:lnTo>
                  <a:pt x="3733165" y="774318"/>
                </a:lnTo>
                <a:lnTo>
                  <a:pt x="3986149" y="805561"/>
                </a:lnTo>
                <a:lnTo>
                  <a:pt x="4107306" y="816737"/>
                </a:lnTo>
                <a:lnTo>
                  <a:pt x="4336923" y="834516"/>
                </a:lnTo>
                <a:lnTo>
                  <a:pt x="4447413" y="841248"/>
                </a:lnTo>
                <a:lnTo>
                  <a:pt x="4660010" y="850138"/>
                </a:lnTo>
                <a:lnTo>
                  <a:pt x="4857750" y="850138"/>
                </a:lnTo>
                <a:lnTo>
                  <a:pt x="5044821" y="845692"/>
                </a:lnTo>
                <a:lnTo>
                  <a:pt x="5134102" y="841248"/>
                </a:lnTo>
                <a:lnTo>
                  <a:pt x="5221351" y="834516"/>
                </a:lnTo>
                <a:lnTo>
                  <a:pt x="5467984" y="807719"/>
                </a:lnTo>
                <a:lnTo>
                  <a:pt x="5544439" y="796670"/>
                </a:lnTo>
                <a:lnTo>
                  <a:pt x="5297805" y="765428"/>
                </a:lnTo>
                <a:lnTo>
                  <a:pt x="5036311" y="727455"/>
                </a:lnTo>
                <a:lnTo>
                  <a:pt x="4468749" y="629285"/>
                </a:lnTo>
                <a:lnTo>
                  <a:pt x="4160520" y="566801"/>
                </a:lnTo>
                <a:lnTo>
                  <a:pt x="3835146" y="497586"/>
                </a:lnTo>
                <a:lnTo>
                  <a:pt x="2850896" y="263398"/>
                </a:lnTo>
                <a:lnTo>
                  <a:pt x="2583053" y="205359"/>
                </a:lnTo>
                <a:lnTo>
                  <a:pt x="2327910" y="156210"/>
                </a:lnTo>
                <a:lnTo>
                  <a:pt x="2204592" y="133857"/>
                </a:lnTo>
                <a:lnTo>
                  <a:pt x="2083435" y="113791"/>
                </a:lnTo>
                <a:lnTo>
                  <a:pt x="1966467" y="96012"/>
                </a:lnTo>
                <a:lnTo>
                  <a:pt x="1628394" y="51307"/>
                </a:lnTo>
                <a:lnTo>
                  <a:pt x="1417954" y="31241"/>
                </a:lnTo>
                <a:lnTo>
                  <a:pt x="1220215" y="15620"/>
                </a:lnTo>
                <a:lnTo>
                  <a:pt x="1030986" y="4444"/>
                </a:lnTo>
                <a:lnTo>
                  <a:pt x="852424" y="0"/>
                </a:lnTo>
                <a:close/>
              </a:path>
            </a:pathLst>
          </a:custGeom>
          <a:solidFill>
            <a:srgbClr val="C5E7FB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28671" y="743204"/>
            <a:ext cx="5467985" cy="774700"/>
          </a:xfrm>
          <a:custGeom>
            <a:avLst/>
            <a:gdLst/>
            <a:ahLst/>
            <a:cxnLst/>
            <a:rect l="l" t="t" r="r" b="b"/>
            <a:pathLst>
              <a:path w="5467984" h="774700">
                <a:moveTo>
                  <a:pt x="0" y="78105"/>
                </a:moveTo>
                <a:lnTo>
                  <a:pt x="19177" y="73660"/>
                </a:lnTo>
                <a:lnTo>
                  <a:pt x="76581" y="62484"/>
                </a:lnTo>
                <a:lnTo>
                  <a:pt x="174371" y="46862"/>
                </a:lnTo>
                <a:lnTo>
                  <a:pt x="238125" y="37973"/>
                </a:lnTo>
                <a:lnTo>
                  <a:pt x="312547" y="28956"/>
                </a:lnTo>
                <a:lnTo>
                  <a:pt x="395478" y="22351"/>
                </a:lnTo>
                <a:lnTo>
                  <a:pt x="491108" y="15621"/>
                </a:lnTo>
                <a:lnTo>
                  <a:pt x="595376" y="8890"/>
                </a:lnTo>
                <a:lnTo>
                  <a:pt x="712216" y="4445"/>
                </a:lnTo>
                <a:lnTo>
                  <a:pt x="839851" y="2286"/>
                </a:lnTo>
                <a:lnTo>
                  <a:pt x="978027" y="0"/>
                </a:lnTo>
                <a:lnTo>
                  <a:pt x="1126870" y="2286"/>
                </a:lnTo>
                <a:lnTo>
                  <a:pt x="1286256" y="6731"/>
                </a:lnTo>
                <a:lnTo>
                  <a:pt x="1458468" y="15621"/>
                </a:lnTo>
                <a:lnTo>
                  <a:pt x="1641348" y="26797"/>
                </a:lnTo>
                <a:lnTo>
                  <a:pt x="1834769" y="44576"/>
                </a:lnTo>
                <a:lnTo>
                  <a:pt x="2041017" y="64643"/>
                </a:lnTo>
                <a:lnTo>
                  <a:pt x="2259965" y="89281"/>
                </a:lnTo>
                <a:lnTo>
                  <a:pt x="2489581" y="118237"/>
                </a:lnTo>
                <a:lnTo>
                  <a:pt x="2731897" y="153924"/>
                </a:lnTo>
                <a:lnTo>
                  <a:pt x="2984881" y="194183"/>
                </a:lnTo>
                <a:lnTo>
                  <a:pt x="3250692" y="240919"/>
                </a:lnTo>
                <a:lnTo>
                  <a:pt x="3529203" y="296799"/>
                </a:lnTo>
                <a:lnTo>
                  <a:pt x="3820413" y="356997"/>
                </a:lnTo>
                <a:lnTo>
                  <a:pt x="4124452" y="423925"/>
                </a:lnTo>
                <a:lnTo>
                  <a:pt x="4441189" y="499872"/>
                </a:lnTo>
                <a:lnTo>
                  <a:pt x="4770755" y="582422"/>
                </a:lnTo>
                <a:lnTo>
                  <a:pt x="5113020" y="673862"/>
                </a:lnTo>
                <a:lnTo>
                  <a:pt x="5467984" y="77431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9463" y="729869"/>
            <a:ext cx="3308350" cy="651510"/>
          </a:xfrm>
          <a:custGeom>
            <a:avLst/>
            <a:gdLst/>
            <a:ahLst/>
            <a:cxnLst/>
            <a:rect l="l" t="t" r="r" b="b"/>
            <a:pathLst>
              <a:path w="3308350" h="651510">
                <a:moveTo>
                  <a:pt x="0" y="651509"/>
                </a:moveTo>
                <a:lnTo>
                  <a:pt x="95631" y="624713"/>
                </a:lnTo>
                <a:lnTo>
                  <a:pt x="357250" y="555497"/>
                </a:lnTo>
                <a:lnTo>
                  <a:pt x="537845" y="508634"/>
                </a:lnTo>
                <a:lnTo>
                  <a:pt x="746251" y="457326"/>
                </a:lnTo>
                <a:lnTo>
                  <a:pt x="978027" y="401573"/>
                </a:lnTo>
                <a:lnTo>
                  <a:pt x="1226692" y="341375"/>
                </a:lnTo>
                <a:lnTo>
                  <a:pt x="1490344" y="283336"/>
                </a:lnTo>
                <a:lnTo>
                  <a:pt x="1760346" y="225297"/>
                </a:lnTo>
                <a:lnTo>
                  <a:pt x="2036698" y="171703"/>
                </a:lnTo>
                <a:lnTo>
                  <a:pt x="2310891" y="120395"/>
                </a:lnTo>
                <a:lnTo>
                  <a:pt x="2447036" y="98170"/>
                </a:lnTo>
                <a:lnTo>
                  <a:pt x="2578862" y="75818"/>
                </a:lnTo>
                <a:lnTo>
                  <a:pt x="2710688" y="57911"/>
                </a:lnTo>
                <a:lnTo>
                  <a:pt x="2838195" y="40131"/>
                </a:lnTo>
                <a:lnTo>
                  <a:pt x="2963671" y="26669"/>
                </a:lnTo>
                <a:lnTo>
                  <a:pt x="3082670" y="15620"/>
                </a:lnTo>
                <a:lnTo>
                  <a:pt x="3197479" y="6603"/>
                </a:lnTo>
                <a:lnTo>
                  <a:pt x="330796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671" y="714250"/>
            <a:ext cx="8723630" cy="1330325"/>
          </a:xfrm>
          <a:custGeom>
            <a:avLst/>
            <a:gdLst/>
            <a:ahLst/>
            <a:cxnLst/>
            <a:rect l="l" t="t" r="r" b="b"/>
            <a:pathLst>
              <a:path w="8723630" h="1330325">
                <a:moveTo>
                  <a:pt x="1556042" y="0"/>
                </a:moveTo>
                <a:lnTo>
                  <a:pt x="1402753" y="0"/>
                </a:lnTo>
                <a:lnTo>
                  <a:pt x="1258100" y="4444"/>
                </a:lnTo>
                <a:lnTo>
                  <a:pt x="1121829" y="11049"/>
                </a:lnTo>
                <a:lnTo>
                  <a:pt x="874890" y="33400"/>
                </a:lnTo>
                <a:lnTo>
                  <a:pt x="762063" y="49022"/>
                </a:lnTo>
                <a:lnTo>
                  <a:pt x="659891" y="64642"/>
                </a:lnTo>
                <a:lnTo>
                  <a:pt x="564095" y="82550"/>
                </a:lnTo>
                <a:lnTo>
                  <a:pt x="478955" y="102615"/>
                </a:lnTo>
                <a:lnTo>
                  <a:pt x="398056" y="120396"/>
                </a:lnTo>
                <a:lnTo>
                  <a:pt x="327812" y="140462"/>
                </a:lnTo>
                <a:lnTo>
                  <a:pt x="206476" y="178435"/>
                </a:lnTo>
                <a:lnTo>
                  <a:pt x="157518" y="196341"/>
                </a:lnTo>
                <a:lnTo>
                  <a:pt x="51079" y="240918"/>
                </a:lnTo>
                <a:lnTo>
                  <a:pt x="0" y="267715"/>
                </a:lnTo>
                <a:lnTo>
                  <a:pt x="0" y="1329816"/>
                </a:lnTo>
                <a:lnTo>
                  <a:pt x="8719096" y="1329816"/>
                </a:lnTo>
                <a:lnTo>
                  <a:pt x="8723414" y="1323086"/>
                </a:lnTo>
                <a:lnTo>
                  <a:pt x="8723414" y="850138"/>
                </a:lnTo>
                <a:lnTo>
                  <a:pt x="7182142" y="850138"/>
                </a:lnTo>
                <a:lnTo>
                  <a:pt x="7043839" y="847851"/>
                </a:lnTo>
                <a:lnTo>
                  <a:pt x="6899059" y="843406"/>
                </a:lnTo>
                <a:lnTo>
                  <a:pt x="6750088" y="836676"/>
                </a:lnTo>
                <a:lnTo>
                  <a:pt x="6594640" y="825500"/>
                </a:lnTo>
                <a:lnTo>
                  <a:pt x="6260503" y="792099"/>
                </a:lnTo>
                <a:lnTo>
                  <a:pt x="5900712" y="745236"/>
                </a:lnTo>
                <a:lnTo>
                  <a:pt x="5709196" y="716152"/>
                </a:lnTo>
                <a:lnTo>
                  <a:pt x="5509044" y="682751"/>
                </a:lnTo>
                <a:lnTo>
                  <a:pt x="5302542" y="644778"/>
                </a:lnTo>
                <a:lnTo>
                  <a:pt x="4861979" y="557784"/>
                </a:lnTo>
                <a:lnTo>
                  <a:pt x="4387253" y="452881"/>
                </a:lnTo>
                <a:lnTo>
                  <a:pt x="4136047" y="394842"/>
                </a:lnTo>
                <a:lnTo>
                  <a:pt x="3614458" y="267715"/>
                </a:lnTo>
                <a:lnTo>
                  <a:pt x="3122841" y="165100"/>
                </a:lnTo>
                <a:lnTo>
                  <a:pt x="2892844" y="124840"/>
                </a:lnTo>
                <a:lnTo>
                  <a:pt x="2673642" y="91439"/>
                </a:lnTo>
                <a:lnTo>
                  <a:pt x="2462949" y="62356"/>
                </a:lnTo>
                <a:lnTo>
                  <a:pt x="2262797" y="40131"/>
                </a:lnTo>
                <a:lnTo>
                  <a:pt x="2073313" y="22225"/>
                </a:lnTo>
                <a:lnTo>
                  <a:pt x="1719999" y="2159"/>
                </a:lnTo>
                <a:lnTo>
                  <a:pt x="1556042" y="0"/>
                </a:lnTo>
                <a:close/>
              </a:path>
              <a:path w="8723630" h="1330325">
                <a:moveTo>
                  <a:pt x="8723414" y="568960"/>
                </a:moveTo>
                <a:lnTo>
                  <a:pt x="8638197" y="604647"/>
                </a:lnTo>
                <a:lnTo>
                  <a:pt x="8557298" y="635888"/>
                </a:lnTo>
                <a:lnTo>
                  <a:pt x="8472208" y="664844"/>
                </a:lnTo>
                <a:lnTo>
                  <a:pt x="8295551" y="718438"/>
                </a:lnTo>
                <a:lnTo>
                  <a:pt x="8201825" y="742950"/>
                </a:lnTo>
                <a:lnTo>
                  <a:pt x="8005991" y="783081"/>
                </a:lnTo>
                <a:lnTo>
                  <a:pt x="7901724" y="800988"/>
                </a:lnTo>
                <a:lnTo>
                  <a:pt x="7680363" y="827786"/>
                </a:lnTo>
                <a:lnTo>
                  <a:pt x="7441857" y="845565"/>
                </a:lnTo>
                <a:lnTo>
                  <a:pt x="7314222" y="850138"/>
                </a:lnTo>
                <a:lnTo>
                  <a:pt x="8723414" y="850138"/>
                </a:lnTo>
                <a:lnTo>
                  <a:pt x="8723414" y="568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990602"/>
            <a:ext cx="2590800" cy="16498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79776" y="2152015"/>
            <a:ext cx="4035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Include </a:t>
            </a:r>
            <a:r>
              <a:rPr sz="1800" dirty="0">
                <a:latin typeface="Candara"/>
                <a:cs typeface="Candara"/>
              </a:rPr>
              <a:t>healthy beverages at </a:t>
            </a:r>
            <a:r>
              <a:rPr sz="1800" spc="-5" dirty="0">
                <a:latin typeface="Candara"/>
                <a:cs typeface="Candara"/>
              </a:rPr>
              <a:t>every</a:t>
            </a:r>
            <a:r>
              <a:rPr sz="1800" spc="-85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event.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51169" y="2819401"/>
            <a:ext cx="2819400" cy="18144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5940" y="3142565"/>
            <a:ext cx="488251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Include lots </a:t>
            </a:r>
            <a:r>
              <a:rPr sz="1800" dirty="0">
                <a:latin typeface="Candara"/>
                <a:cs typeface="Candara"/>
              </a:rPr>
              <a:t>of </a:t>
            </a:r>
            <a:r>
              <a:rPr sz="1800" spc="-5" dirty="0">
                <a:latin typeface="Candara"/>
                <a:cs typeface="Candara"/>
              </a:rPr>
              <a:t>variety. If people </a:t>
            </a:r>
            <a:r>
              <a:rPr sz="1800" dirty="0">
                <a:latin typeface="Candara"/>
                <a:cs typeface="Candara"/>
              </a:rPr>
              <a:t>can choose from a  </a:t>
            </a:r>
            <a:r>
              <a:rPr sz="1800" spc="-5" dirty="0">
                <a:latin typeface="Candara"/>
                <a:cs typeface="Candara"/>
              </a:rPr>
              <a:t>variety </a:t>
            </a:r>
            <a:r>
              <a:rPr sz="1800" dirty="0">
                <a:latin typeface="Candara"/>
                <a:cs typeface="Candara"/>
              </a:rPr>
              <a:t>of healthy food, they can create the</a:t>
            </a:r>
            <a:r>
              <a:rPr sz="1800" spc="-12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flavors  </a:t>
            </a:r>
            <a:r>
              <a:rPr sz="1800" dirty="0">
                <a:latin typeface="Candara"/>
                <a:cs typeface="Candara"/>
              </a:rPr>
              <a:t>they </a:t>
            </a:r>
            <a:r>
              <a:rPr sz="1800" spc="-5" dirty="0">
                <a:latin typeface="Candara"/>
                <a:cs typeface="Candara"/>
              </a:rPr>
              <a:t>enjoy, </a:t>
            </a:r>
            <a:r>
              <a:rPr sz="1800" dirty="0">
                <a:latin typeface="Candara"/>
                <a:cs typeface="Candara"/>
              </a:rPr>
              <a:t>and they can customize the food to fit  </a:t>
            </a:r>
            <a:r>
              <a:rPr sz="1800" spc="-5" dirty="0">
                <a:latin typeface="Candara"/>
                <a:cs typeface="Candara"/>
              </a:rPr>
              <a:t>with </a:t>
            </a:r>
            <a:r>
              <a:rPr sz="1800" dirty="0">
                <a:latin typeface="Candara"/>
                <a:cs typeface="Candara"/>
              </a:rPr>
              <a:t>their </a:t>
            </a:r>
            <a:r>
              <a:rPr sz="1800" spc="-5" dirty="0">
                <a:latin typeface="Candara"/>
                <a:cs typeface="Candara"/>
              </a:rPr>
              <a:t>preferences. Also, </a:t>
            </a:r>
            <a:r>
              <a:rPr sz="1800" dirty="0">
                <a:latin typeface="Candara"/>
                <a:cs typeface="Candara"/>
              </a:rPr>
              <a:t>it’s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fun!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660776" y="546557"/>
            <a:ext cx="41179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1F43"/>
                </a:solidFill>
              </a:rPr>
              <a:t>Other </a:t>
            </a:r>
            <a:r>
              <a:rPr sz="2400" spc="-5" dirty="0">
                <a:solidFill>
                  <a:srgbClr val="031F43"/>
                </a:solidFill>
              </a:rPr>
              <a:t>strategies that have</a:t>
            </a:r>
            <a:r>
              <a:rPr sz="2400" spc="0" dirty="0">
                <a:solidFill>
                  <a:srgbClr val="031F43"/>
                </a:solidFill>
              </a:rPr>
              <a:t> </a:t>
            </a:r>
            <a:r>
              <a:rPr sz="2400" dirty="0">
                <a:solidFill>
                  <a:srgbClr val="031F43"/>
                </a:solidFill>
              </a:rPr>
              <a:t>been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31F43"/>
                </a:solidFill>
              </a:rPr>
              <a:t>successful…</a:t>
            </a:r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656667" y="4419665"/>
            <a:ext cx="2917952" cy="20435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17975" y="5200650"/>
            <a:ext cx="422402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Always </a:t>
            </a:r>
            <a:r>
              <a:rPr sz="1800" dirty="0">
                <a:latin typeface="Candara"/>
                <a:cs typeface="Candara"/>
              </a:rPr>
              <a:t>make it </a:t>
            </a:r>
            <a:r>
              <a:rPr sz="1800" spc="-5" dirty="0">
                <a:latin typeface="Candara"/>
                <a:cs typeface="Candara"/>
              </a:rPr>
              <a:t>fun </a:t>
            </a:r>
            <a:r>
              <a:rPr sz="1800" dirty="0">
                <a:latin typeface="Candara"/>
                <a:cs typeface="Candara"/>
              </a:rPr>
              <a:t>and </a:t>
            </a:r>
            <a:r>
              <a:rPr sz="1800" spc="-5" dirty="0">
                <a:latin typeface="Candara"/>
                <a:cs typeface="Candara"/>
              </a:rPr>
              <a:t>engaging. </a:t>
            </a:r>
            <a:r>
              <a:rPr sz="1800" dirty="0">
                <a:latin typeface="Candara"/>
                <a:cs typeface="Candara"/>
              </a:rPr>
              <a:t>Hands-on  </a:t>
            </a:r>
            <a:r>
              <a:rPr sz="1800" spc="-5" dirty="0">
                <a:latin typeface="Candara"/>
                <a:cs typeface="Candara"/>
              </a:rPr>
              <a:t>activities </a:t>
            </a:r>
            <a:r>
              <a:rPr sz="1800" dirty="0">
                <a:latin typeface="Candara"/>
                <a:cs typeface="Candara"/>
              </a:rPr>
              <a:t>show that making </a:t>
            </a:r>
            <a:r>
              <a:rPr sz="1800" spc="-5" dirty="0">
                <a:latin typeface="Candara"/>
                <a:cs typeface="Candara"/>
              </a:rPr>
              <a:t>healthy </a:t>
            </a:r>
            <a:r>
              <a:rPr sz="1800" dirty="0">
                <a:latin typeface="Candara"/>
                <a:cs typeface="Candara"/>
              </a:rPr>
              <a:t>food is  </a:t>
            </a:r>
            <a:r>
              <a:rPr sz="1800" spc="-5" dirty="0">
                <a:latin typeface="Candara"/>
                <a:cs typeface="Candara"/>
              </a:rPr>
              <a:t>simple </a:t>
            </a:r>
            <a:r>
              <a:rPr sz="1800" dirty="0">
                <a:latin typeface="Candara"/>
                <a:cs typeface="Candara"/>
              </a:rPr>
              <a:t>and </a:t>
            </a:r>
            <a:r>
              <a:rPr sz="1800" spc="-5" dirty="0">
                <a:latin typeface="Candara"/>
                <a:cs typeface="Candara"/>
              </a:rPr>
              <a:t>easy </a:t>
            </a:r>
            <a:r>
              <a:rPr sz="1800" dirty="0">
                <a:latin typeface="Candara"/>
                <a:cs typeface="Candara"/>
              </a:rPr>
              <a:t>and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enjoyable.</a:t>
            </a:r>
            <a:endParaRPr sz="180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97565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7479" y="580391"/>
            <a:ext cx="72307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Share </a:t>
            </a:r>
            <a:r>
              <a:rPr sz="4400" dirty="0"/>
              <a:t>it to Support and</a:t>
            </a:r>
            <a:r>
              <a:rPr sz="4400" spc="-55" dirty="0"/>
              <a:t> </a:t>
            </a:r>
            <a:r>
              <a:rPr sz="4400" spc="-5" dirty="0"/>
              <a:t>Inspire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51078" y="2147026"/>
            <a:ext cx="6823709" cy="27508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Tiwa Times</a:t>
            </a:r>
            <a:r>
              <a:rPr sz="2400" spc="-1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Newsletter</a:t>
            </a:r>
            <a:endParaRPr sz="2400">
              <a:latin typeface="Candara"/>
              <a:cs typeface="Candara"/>
            </a:endParaRPr>
          </a:p>
          <a:p>
            <a:pPr marL="588645" lvl="1" indent="-274320">
              <a:lnSpc>
                <a:spcPct val="100000"/>
              </a:lnSpc>
              <a:spcBef>
                <a:spcPts val="550"/>
              </a:spcBef>
              <a:buClr>
                <a:srgbClr val="30B6FC"/>
              </a:buClr>
              <a:buFont typeface="Symbol"/>
              <a:buChar char=""/>
              <a:tabLst>
                <a:tab pos="588645" algn="l"/>
                <a:tab pos="58928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Highlight nutrition activities happening in</a:t>
            </a:r>
            <a:r>
              <a:rPr sz="2200" spc="-6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the</a:t>
            </a:r>
            <a:endParaRPr sz="2200">
              <a:latin typeface="Candara"/>
              <a:cs typeface="Candara"/>
            </a:endParaRPr>
          </a:p>
          <a:p>
            <a:pPr marL="588645">
              <a:lnSpc>
                <a:spcPct val="100000"/>
              </a:lnSpc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community</a:t>
            </a:r>
            <a:endParaRPr sz="2200">
              <a:latin typeface="Candara"/>
              <a:cs typeface="Candara"/>
            </a:endParaRPr>
          </a:p>
          <a:p>
            <a:pPr marL="588645" marR="5080" lvl="1" indent="-274320">
              <a:lnSpc>
                <a:spcPct val="100000"/>
              </a:lnSpc>
              <a:spcBef>
                <a:spcPts val="530"/>
              </a:spcBef>
              <a:buClr>
                <a:srgbClr val="30B6FC"/>
              </a:buClr>
              <a:buFont typeface="Symbol"/>
              <a:buChar char=""/>
              <a:tabLst>
                <a:tab pos="588645" algn="l"/>
                <a:tab pos="58928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Photos </a:t>
            </a:r>
            <a:r>
              <a:rPr sz="2200" spc="-10" dirty="0">
                <a:solidFill>
                  <a:srgbClr val="073D86"/>
                </a:solidFill>
                <a:latin typeface="Candara"/>
                <a:cs typeface="Candara"/>
              </a:rPr>
              <a:t>of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community members </a:t>
            </a:r>
            <a:r>
              <a:rPr sz="2200" spc="-10" dirty="0">
                <a:solidFill>
                  <a:srgbClr val="073D86"/>
                </a:solidFill>
                <a:latin typeface="Candara"/>
                <a:cs typeface="Candara"/>
              </a:rPr>
              <a:t>engaging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in nutrition  activities – cooking and</a:t>
            </a:r>
            <a:r>
              <a:rPr sz="2200" spc="-3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gardening</a:t>
            </a:r>
            <a:endParaRPr sz="2200">
              <a:latin typeface="Candara"/>
              <a:cs typeface="Candara"/>
            </a:endParaRPr>
          </a:p>
          <a:p>
            <a:pPr marL="588645" lvl="1" indent="-274320">
              <a:lnSpc>
                <a:spcPct val="100000"/>
              </a:lnSpc>
              <a:spcBef>
                <a:spcPts val="530"/>
              </a:spcBef>
              <a:buClr>
                <a:srgbClr val="30B6FC"/>
              </a:buClr>
              <a:buFont typeface="Symbol"/>
              <a:buChar char=""/>
              <a:tabLst>
                <a:tab pos="588645" algn="l"/>
                <a:tab pos="589280" algn="l"/>
              </a:tabLst>
            </a:pP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Nutrition</a:t>
            </a:r>
            <a:r>
              <a:rPr sz="2200" spc="-3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200" spc="-5" dirty="0">
                <a:solidFill>
                  <a:srgbClr val="073D86"/>
                </a:solidFill>
                <a:latin typeface="Candara"/>
                <a:cs typeface="Candara"/>
              </a:rPr>
              <a:t>information</a:t>
            </a:r>
            <a:endParaRPr sz="2200">
              <a:latin typeface="Candara"/>
              <a:cs typeface="Candara"/>
            </a:endParaRPr>
          </a:p>
          <a:p>
            <a:pPr marL="588645" lvl="1" indent="-274320">
              <a:lnSpc>
                <a:spcPct val="100000"/>
              </a:lnSpc>
              <a:spcBef>
                <a:spcPts val="530"/>
              </a:spcBef>
              <a:buClr>
                <a:srgbClr val="30B6FC"/>
              </a:buClr>
              <a:buFont typeface="Symbol"/>
              <a:buChar char=""/>
              <a:tabLst>
                <a:tab pos="588645" algn="l"/>
                <a:tab pos="589280" algn="l"/>
              </a:tabLst>
            </a:pPr>
            <a:r>
              <a:rPr sz="2200" spc="-10" dirty="0">
                <a:solidFill>
                  <a:srgbClr val="073D86"/>
                </a:solidFill>
                <a:latin typeface="Candara"/>
                <a:cs typeface="Candara"/>
              </a:rPr>
              <a:t>Recipes</a:t>
            </a:r>
            <a:endParaRPr sz="2200">
              <a:latin typeface="Candara"/>
              <a:cs typeface="Candar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77000" y="4343439"/>
            <a:ext cx="2133852" cy="2086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3315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1077" y="1998093"/>
            <a:ext cx="7058025" cy="33178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Nutrition.gov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u="sng" spc="-5" dirty="0">
                <a:solidFill>
                  <a:srgbClr val="0080FF"/>
                </a:solidFill>
                <a:uFill>
                  <a:solidFill>
                    <a:srgbClr val="0080FF"/>
                  </a:solidFill>
                </a:uFill>
                <a:latin typeface="Candara"/>
                <a:cs typeface="Candara"/>
                <a:hlinkClick r:id="rId2"/>
              </a:rPr>
              <a:t>www.cms.gov/Medicare/Coverage/InfoExchange</a:t>
            </a:r>
            <a:endParaRPr sz="2400">
              <a:latin typeface="Candara"/>
              <a:cs typeface="Candara"/>
            </a:endParaRPr>
          </a:p>
          <a:p>
            <a:pPr marL="287020" marR="417195" indent="-274320">
              <a:lnSpc>
                <a:spcPct val="100000"/>
              </a:lnSpc>
              <a:spcBef>
                <a:spcPts val="575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i="1" spc="-5" dirty="0">
                <a:solidFill>
                  <a:srgbClr val="073D86"/>
                </a:solidFill>
                <a:latin typeface="Candara"/>
                <a:cs typeface="Candara"/>
              </a:rPr>
              <a:t>The </a:t>
            </a:r>
            <a:r>
              <a:rPr sz="2400" i="1" dirty="0">
                <a:solidFill>
                  <a:srgbClr val="073D86"/>
                </a:solidFill>
                <a:latin typeface="Candara"/>
                <a:cs typeface="Candara"/>
              </a:rPr>
              <a:t>Art and </a:t>
            </a:r>
            <a:r>
              <a:rPr sz="2400" i="1" spc="-5" dirty="0">
                <a:solidFill>
                  <a:srgbClr val="073D86"/>
                </a:solidFill>
                <a:latin typeface="Candara"/>
                <a:cs typeface="Candara"/>
              </a:rPr>
              <a:t>Science </a:t>
            </a:r>
            <a:r>
              <a:rPr sz="2400" i="1" dirty="0">
                <a:solidFill>
                  <a:srgbClr val="073D86"/>
                </a:solidFill>
                <a:latin typeface="Candara"/>
                <a:cs typeface="Candara"/>
              </a:rPr>
              <a:t>of </a:t>
            </a:r>
            <a:r>
              <a:rPr sz="2400" i="1" spc="-5" dirty="0">
                <a:solidFill>
                  <a:srgbClr val="073D86"/>
                </a:solidFill>
                <a:latin typeface="Candara"/>
                <a:cs typeface="Candara"/>
              </a:rPr>
              <a:t>Diabetes Self-Management  Education </a:t>
            </a:r>
            <a:r>
              <a:rPr sz="2400" i="1" spc="-10" dirty="0">
                <a:solidFill>
                  <a:srgbClr val="073D86"/>
                </a:solidFill>
                <a:latin typeface="Candara"/>
                <a:cs typeface="Candara"/>
              </a:rPr>
              <a:t>Desk </a:t>
            </a:r>
            <a:r>
              <a:rPr sz="2400" i="1" spc="-5" dirty="0">
                <a:solidFill>
                  <a:srgbClr val="073D86"/>
                </a:solidFill>
                <a:latin typeface="Candara"/>
                <a:cs typeface="Candara"/>
              </a:rPr>
              <a:t>Reference,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Third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Edition,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American  Association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of Diabetes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Educators,</a:t>
            </a:r>
            <a:r>
              <a:rPr sz="2400" spc="-3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2014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</a:tabLst>
            </a:pPr>
            <a:r>
              <a:rPr sz="2400" u="sng" spc="-5" dirty="0">
                <a:solidFill>
                  <a:srgbClr val="0080FF"/>
                </a:solidFill>
                <a:uFill>
                  <a:solidFill>
                    <a:srgbClr val="0080FF"/>
                  </a:solidFill>
                </a:uFill>
                <a:latin typeface="Candara"/>
                <a:cs typeface="Candara"/>
                <a:hlinkClick r:id="rId3"/>
              </a:rPr>
              <a:t>www.nutritionadvocacy.org</a:t>
            </a:r>
            <a:endParaRPr sz="2400">
              <a:latin typeface="Candara"/>
              <a:cs typeface="Candara"/>
            </a:endParaRPr>
          </a:p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rgbClr val="30B6FC"/>
              </a:buClr>
              <a:buFont typeface="Symbol"/>
              <a:buChar char=""/>
              <a:tabLst>
                <a:tab pos="287020" algn="l"/>
                <a:tab pos="5531485" algn="l"/>
              </a:tabLst>
            </a:pPr>
            <a:r>
              <a:rPr sz="2400" i="1" spc="-5" dirty="0">
                <a:solidFill>
                  <a:srgbClr val="073D86"/>
                </a:solidFill>
                <a:latin typeface="Candara"/>
                <a:cs typeface="Candara"/>
              </a:rPr>
              <a:t>Clinical Nutrition: </a:t>
            </a:r>
            <a:r>
              <a:rPr sz="2400" i="1" dirty="0">
                <a:solidFill>
                  <a:srgbClr val="073D86"/>
                </a:solidFill>
                <a:latin typeface="Candara"/>
                <a:cs typeface="Candara"/>
              </a:rPr>
              <a:t>A</a:t>
            </a:r>
            <a:r>
              <a:rPr sz="2400" i="1" spc="5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i="1" spc="-5" dirty="0">
                <a:solidFill>
                  <a:srgbClr val="073D86"/>
                </a:solidFill>
                <a:latin typeface="Candara"/>
                <a:cs typeface="Candara"/>
              </a:rPr>
              <a:t>Functional Approach,	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Bland,</a:t>
            </a:r>
            <a:r>
              <a:rPr sz="2400" spc="-60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et.al,</a:t>
            </a:r>
            <a:endParaRPr sz="2400">
              <a:latin typeface="Candara"/>
              <a:cs typeface="Candara"/>
            </a:endParaRPr>
          </a:p>
          <a:p>
            <a:pPr marL="286385">
              <a:lnSpc>
                <a:spcPct val="100000"/>
              </a:lnSpc>
            </a:pP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The Institute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of </a:t>
            </a:r>
            <a:r>
              <a:rPr sz="2400" spc="-5" dirty="0">
                <a:solidFill>
                  <a:srgbClr val="073D86"/>
                </a:solidFill>
                <a:latin typeface="Candara"/>
                <a:cs typeface="Candara"/>
              </a:rPr>
              <a:t>Functional Medicine,</a:t>
            </a:r>
            <a:r>
              <a:rPr sz="2400" spc="25" dirty="0">
                <a:solidFill>
                  <a:srgbClr val="073D86"/>
                </a:solidFill>
                <a:latin typeface="Candara"/>
                <a:cs typeface="Candara"/>
              </a:rPr>
              <a:t> </a:t>
            </a:r>
            <a:r>
              <a:rPr sz="2400" dirty="0">
                <a:solidFill>
                  <a:srgbClr val="073D86"/>
                </a:solidFill>
                <a:latin typeface="Candara"/>
                <a:cs typeface="Candara"/>
              </a:rPr>
              <a:t>2004</a:t>
            </a:r>
            <a:endParaRPr sz="240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6798" y="580391"/>
            <a:ext cx="24695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Resources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577159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Thank You!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438400"/>
            <a:ext cx="6781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Additional Recipes or Nutrition Information: </a:t>
            </a:r>
          </a:p>
          <a:p>
            <a:endParaRPr lang="en-US" dirty="0"/>
          </a:p>
          <a:p>
            <a:r>
              <a:rPr lang="en-US" dirty="0"/>
              <a:t>Paula Szloboda, RN, CDE®, BC-NC, therapeutic chef</a:t>
            </a:r>
          </a:p>
          <a:p>
            <a:r>
              <a:rPr lang="en-US" dirty="0"/>
              <a:t>Nutritionist, Division of Health and Community Services, Taos Pueblo</a:t>
            </a:r>
          </a:p>
          <a:p>
            <a:r>
              <a:rPr lang="en-US" dirty="0"/>
              <a:t>707 319-9839 cell phone, 575 758-7824, ext. 104 office line</a:t>
            </a:r>
          </a:p>
          <a:p>
            <a:r>
              <a:rPr lang="en-US" dirty="0">
                <a:hlinkClick r:id="rId2"/>
              </a:rPr>
              <a:t>pszloboda@taospueblo.com</a:t>
            </a:r>
            <a:endParaRPr lang="en-US" dirty="0"/>
          </a:p>
          <a:p>
            <a:r>
              <a:rPr lang="en-US" dirty="0">
                <a:hlinkClick r:id="rId3"/>
              </a:rPr>
              <a:t>healthychefpaula@gmail.com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object 13"/>
          <p:cNvSpPr/>
          <p:nvPr/>
        </p:nvSpPr>
        <p:spPr>
          <a:xfrm>
            <a:off x="5334000" y="4191001"/>
            <a:ext cx="3810000" cy="26670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3755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110</TotalTime>
  <Words>2171</Words>
  <Application>Microsoft Office PowerPoint</Application>
  <PresentationFormat>On-screen Show (4:3)</PresentationFormat>
  <Paragraphs>315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Candara</vt:lpstr>
      <vt:lpstr>Symbol</vt:lpstr>
      <vt:lpstr>Times New Roman</vt:lpstr>
      <vt:lpstr>Waveform</vt:lpstr>
      <vt:lpstr>Nutrition Across the Lifecycle –  An Applied Model of Nutrition Education at Taos Pueblo</vt:lpstr>
      <vt:lpstr>NiIt’s Nice to Meet You!</vt:lpstr>
      <vt:lpstr>My Nutrition Philosophy</vt:lpstr>
      <vt:lpstr>A Blended Model of Coaching and Consulting</vt:lpstr>
      <vt:lpstr>Nutrition Made Simple</vt:lpstr>
      <vt:lpstr>Food vs. Processed Food Products</vt:lpstr>
      <vt:lpstr>Plants contain healing compounds. Many of these  compounds we do not know very much about yet.</vt:lpstr>
      <vt:lpstr>Why is it important to include everyone in your Nutrition Education program? </vt:lpstr>
      <vt:lpstr>Tiwa Babies Collaborative Cooking Class</vt:lpstr>
      <vt:lpstr>Nutrition Education for Young Families</vt:lpstr>
      <vt:lpstr>Tips for Healthy Food Shopping on a Budget</vt:lpstr>
      <vt:lpstr>Taos Pueblo Head Start</vt:lpstr>
      <vt:lpstr>Nutrition Education for Young Children </vt:lpstr>
      <vt:lpstr>The “Magic 8” Pre-Contact Foods cultivated by Indigenous Peoples of North and South America</vt:lpstr>
      <vt:lpstr>Food Detectives</vt:lpstr>
      <vt:lpstr>Grow It – Make It – Taste It</vt:lpstr>
      <vt:lpstr>PowerPoint Presentation</vt:lpstr>
      <vt:lpstr>Nutrition Education for Youth</vt:lpstr>
      <vt:lpstr>PowerPoint Presentation</vt:lpstr>
      <vt:lpstr>PowerPoint Presentation</vt:lpstr>
      <vt:lpstr>Curricula Used in Taos Pueblo Nutrition Programs</vt:lpstr>
      <vt:lpstr>Steps for Adapting an existing curriculum</vt:lpstr>
      <vt:lpstr>Nutrition for Adults Making Lifestyle Changes</vt:lpstr>
      <vt:lpstr>PowerPoint Presentation</vt:lpstr>
      <vt:lpstr>Fast Food Redefined – A Challenge</vt:lpstr>
      <vt:lpstr>Is your tuna salad a dessert?</vt:lpstr>
      <vt:lpstr>Quick Label Reading</vt:lpstr>
      <vt:lpstr>American Association of Diabetes Educators Self-Care Behaviors™</vt:lpstr>
      <vt:lpstr>Nutrition Education for Seniors</vt:lpstr>
      <vt:lpstr>Blood Sugar too High?</vt:lpstr>
      <vt:lpstr>Factors that Influence Senior Nutrition</vt:lpstr>
      <vt:lpstr>Intergenerational Gardening and Cooking</vt:lpstr>
      <vt:lpstr>Reaching out to the Community</vt:lpstr>
      <vt:lpstr>Other strategies that have been successful…</vt:lpstr>
      <vt:lpstr>Share it to Support and Inspire</vt:lpstr>
      <vt:lpstr>Resources</vt:lpstr>
      <vt:lpstr>Thank You!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Across the Lifecycle –  An Applied Model of Nutrition Education at Taos Pueblo</dc:title>
  <dc:creator>Paula Szloboda</dc:creator>
  <cp:lastModifiedBy>BRYCE &amp; SUSAN SIMONS</cp:lastModifiedBy>
  <cp:revision>7</cp:revision>
  <dcterms:created xsi:type="dcterms:W3CDTF">2019-08-29T16:24:38Z</dcterms:created>
  <dcterms:modified xsi:type="dcterms:W3CDTF">2019-08-31T21:40:23Z</dcterms:modified>
</cp:coreProperties>
</file>